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6858000" cx="12192000"/>
  <p:notesSz cx="6858000" cy="9144000"/>
  <p:embeddedFontLst>
    <p:embeddedFont>
      <p:font typeface="Montserrat"/>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7ECDE1E-B06C-44EB-B283-E394AA326CC9}">
  <a:tblStyle styleId="{67ECDE1E-B06C-44EB-B283-E394AA326CC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Montserrat-bold.fntdata"/><Relationship Id="rId41" Type="http://schemas.openxmlformats.org/officeDocument/2006/relationships/font" Target="fonts/Montserrat-regular.fntdata"/><Relationship Id="rId22" Type="http://schemas.openxmlformats.org/officeDocument/2006/relationships/slide" Target="slides/slide17.xml"/><Relationship Id="rId44" Type="http://schemas.openxmlformats.org/officeDocument/2006/relationships/font" Target="fonts/Montserrat-boldItalic.fntdata"/><Relationship Id="rId21" Type="http://schemas.openxmlformats.org/officeDocument/2006/relationships/slide" Target="slides/slide16.xml"/><Relationship Id="rId43" Type="http://schemas.openxmlformats.org/officeDocument/2006/relationships/font" Target="fonts/Montserrat-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5486d45825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5486d458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547d37119f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547d37119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547d37119f_2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547d37119f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547d37119f_2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547d37119f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547d37119f_2_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547d37119f_2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547d37119f_2_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547d37119f_2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547d37119f_2_6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547d37119f_2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547d37119f_2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547d37119f_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547d37119f_2_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547d37119f_2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550d877614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550d87761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547d37119f_2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547d37119f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547d37119f_2_7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547d37119f_2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547d37119f_2_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547d37119f_2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547d37119f_2_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547d37119f_2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547d37119f_2_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547d37119f_2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547d37119f_2_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547d37119f_2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547d37119f_2_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547d37119f_2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547d37119f_2_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547d37119f_2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547d37119f_2_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547d37119f_2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547d37119f_2_10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547d37119f_2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547d37119f_2_1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547d37119f_2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547d37119f_2_10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547d37119f_2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Google Shape;380;g547d37119f_2_10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547d37119f_2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Google Shape;390;g547d37119f_2_1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547d37119f_2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Google Shape;402;g547d37119f_2_1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547d37119f_2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Google Shape;412;g547d37119f_2_1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547d37119f_2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Google Shape;422;g547d37119f_2_1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547d37119f_2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1" name="Shape 11"/>
        <p:cNvGrpSpPr/>
        <p:nvPr/>
      </p:nvGrpSpPr>
      <p:grpSpPr>
        <a:xfrm>
          <a:off x="0" y="0"/>
          <a:ext cx="0" cy="0"/>
          <a:chOff x="0" y="0"/>
          <a:chExt cx="0" cy="0"/>
        </a:xfrm>
      </p:grpSpPr>
      <p:sp>
        <p:nvSpPr>
          <p:cNvPr id="12" name="Google Shape;12;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7" name="Shape 17"/>
        <p:cNvGrpSpPr/>
        <p:nvPr/>
      </p:nvGrpSpPr>
      <p:grpSpPr>
        <a:xfrm>
          <a:off x="0" y="0"/>
          <a:ext cx="0" cy="0"/>
          <a:chOff x="0" y="0"/>
          <a:chExt cx="0" cy="0"/>
        </a:xfrm>
      </p:grpSpPr>
      <p:sp>
        <p:nvSpPr>
          <p:cNvPr id="18" name="Google Shape;18;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numenta.com/machine-intelligence-technology/htm-studio/"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1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1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9.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0.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2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22.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2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 Id="rId3" Type="http://schemas.openxmlformats.org/officeDocument/2006/relationships/image" Target="../media/image24.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25.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2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 Id="rId3" Type="http://schemas.openxmlformats.org/officeDocument/2006/relationships/image" Target="../media/image27.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28.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 Id="rId3" Type="http://schemas.openxmlformats.org/officeDocument/2006/relationships/image" Target="../media/image4.png"/><Relationship Id="rId4" Type="http://schemas.openxmlformats.org/officeDocument/2006/relationships/image" Target="../media/image29.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32.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 Id="rId3" Type="http://schemas.openxmlformats.org/officeDocument/2006/relationships/image" Target="../media/image30.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 Id="rId3" Type="http://schemas.openxmlformats.org/officeDocument/2006/relationships/image" Target="../media/image3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3"/>
          <p:cNvSpPr txBox="1"/>
          <p:nvPr>
            <p:ph type="title"/>
          </p:nvPr>
        </p:nvSpPr>
        <p:spPr>
          <a:xfrm>
            <a:off x="838200" y="250350"/>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US" sz="3200">
                <a:latin typeface="Montserrat"/>
                <a:ea typeface="Montserrat"/>
                <a:cs typeface="Montserrat"/>
                <a:sym typeface="Montserrat"/>
              </a:rPr>
              <a:t>Brief Description On Labeled Data:  </a:t>
            </a:r>
            <a:endParaRPr b="1" sz="3200">
              <a:latin typeface="Montserrat"/>
              <a:ea typeface="Montserrat"/>
              <a:cs typeface="Montserrat"/>
              <a:sym typeface="Montserrat"/>
            </a:endParaRPr>
          </a:p>
          <a:p>
            <a:pPr indent="0" lvl="0" marL="0" rtl="0" algn="l">
              <a:spcBef>
                <a:spcPts val="0"/>
              </a:spcBef>
              <a:spcAft>
                <a:spcPts val="0"/>
              </a:spcAft>
              <a:buNone/>
            </a:pPr>
            <a:r>
              <a:t/>
            </a:r>
            <a:endParaRPr/>
          </a:p>
        </p:txBody>
      </p:sp>
      <p:sp>
        <p:nvSpPr>
          <p:cNvPr id="85" name="Google Shape;85;p13"/>
          <p:cNvSpPr txBox="1"/>
          <p:nvPr>
            <p:ph idx="1" type="body"/>
          </p:nvPr>
        </p:nvSpPr>
        <p:spPr>
          <a:xfrm>
            <a:off x="838200" y="1355050"/>
            <a:ext cx="10515600" cy="4351200"/>
          </a:xfrm>
          <a:prstGeom prst="rect">
            <a:avLst/>
          </a:prstGeom>
        </p:spPr>
        <p:txBody>
          <a:bodyPr anchorCtr="0" anchor="t" bIns="45700" lIns="91425" spcFirstLastPara="1" rIns="91425" wrap="square" tIns="45700">
            <a:noAutofit/>
          </a:bodyPr>
          <a:lstStyle/>
          <a:p>
            <a:pPr indent="-368300" lvl="0" marL="457200" rtl="0" algn="l">
              <a:lnSpc>
                <a:spcPct val="100000"/>
              </a:lnSpc>
              <a:spcBef>
                <a:spcPts val="1000"/>
              </a:spcBef>
              <a:spcAft>
                <a:spcPts val="0"/>
              </a:spcAft>
              <a:buSzPts val="2200"/>
              <a:buChar char="•"/>
            </a:pPr>
            <a:r>
              <a:rPr lang="en-US" sz="2200"/>
              <a:t>Our main aim is to detect anomalies by applying HTM algorithm using HTM studio. We successfully labeled pit stops, unknown anomalies and crashes. Then we tried to find the reason for unknown anomalies with the help of domain expert.</a:t>
            </a:r>
            <a:endParaRPr sz="2200"/>
          </a:p>
          <a:p>
            <a:pPr indent="-368300" lvl="0" marL="457200" rtl="0" algn="l">
              <a:lnSpc>
                <a:spcPct val="100000"/>
              </a:lnSpc>
              <a:spcBef>
                <a:spcPts val="1000"/>
              </a:spcBef>
              <a:spcAft>
                <a:spcPts val="0"/>
              </a:spcAft>
              <a:buSzPts val="2200"/>
              <a:buChar char="•"/>
            </a:pPr>
            <a:r>
              <a:rPr lang="en-US" sz="2200" u="sng">
                <a:solidFill>
                  <a:srgbClr val="0563C1"/>
                </a:solidFill>
                <a:hlinkClick r:id="rId3"/>
              </a:rPr>
              <a:t>HTM studio</a:t>
            </a:r>
            <a:r>
              <a:rPr lang="en-US" sz="2200"/>
              <a:t> is a tool which was developed by  Numenta’s HTM community to detect anomalies in the simplest way. It has a particular data format which is “yyyy-mm-dd hh:mm:ss.SSS” with only one metric for further analysis. Rpm of the racing car was the metric we used.</a:t>
            </a:r>
            <a:endParaRPr sz="2200"/>
          </a:p>
          <a:p>
            <a:pPr indent="-368300" lvl="0" marL="457200" rtl="0" algn="l">
              <a:lnSpc>
                <a:spcPct val="100000"/>
              </a:lnSpc>
              <a:spcBef>
                <a:spcPts val="1000"/>
              </a:spcBef>
              <a:spcAft>
                <a:spcPts val="0"/>
              </a:spcAft>
              <a:buSzPts val="2200"/>
              <a:buChar char="•"/>
            </a:pPr>
            <a:r>
              <a:rPr lang="en-US" sz="2200"/>
              <a:t>After analysis, it detects the anomalies and it displays them in red, green, and yellow bars. A red bar means the anomaly at that time period is high. Yellow means the anomaly at that time period is medium. Green is normal.</a:t>
            </a:r>
            <a:endParaRPr sz="2200"/>
          </a:p>
          <a:p>
            <a:pPr indent="0" lvl="0" marL="0" rtl="0" algn="l">
              <a:lnSpc>
                <a:spcPct val="115000"/>
              </a:lnSpc>
              <a:spcBef>
                <a:spcPts val="1000"/>
              </a:spcBef>
              <a:spcAft>
                <a:spcPts val="0"/>
              </a:spcAft>
              <a:buClr>
                <a:schemeClr val="dk1"/>
              </a:buClr>
              <a:buSzPts val="1100"/>
              <a:buFont typeface="Arial"/>
              <a:buNone/>
            </a:pPr>
            <a:r>
              <a:t/>
            </a:r>
            <a:endParaRPr sz="1100">
              <a:latin typeface="Arial"/>
              <a:ea typeface="Arial"/>
              <a:cs typeface="Arial"/>
              <a:sym typeface="Arial"/>
            </a:endParaRPr>
          </a:p>
          <a:p>
            <a:pPr indent="0" lvl="0" marL="0" rtl="0" algn="l">
              <a:spcBef>
                <a:spcPts val="100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pic>
        <p:nvPicPr>
          <p:cNvPr id="168" name="Google Shape;168;p22"/>
          <p:cNvPicPr preferRelativeResize="0"/>
          <p:nvPr/>
        </p:nvPicPr>
        <p:blipFill rotWithShape="1">
          <a:blip r:embed="rId3">
            <a:alphaModFix/>
          </a:blip>
          <a:srcRect b="0" l="0" r="0" t="0"/>
          <a:stretch/>
        </p:blipFill>
        <p:spPr>
          <a:xfrm>
            <a:off x="1104405" y="108461"/>
            <a:ext cx="10105901" cy="3226093"/>
          </a:xfrm>
          <a:prstGeom prst="rect">
            <a:avLst/>
          </a:prstGeom>
          <a:noFill/>
          <a:ln>
            <a:noFill/>
          </a:ln>
        </p:spPr>
      </p:pic>
      <p:sp>
        <p:nvSpPr>
          <p:cNvPr id="169" name="Google Shape;169;p22"/>
          <p:cNvSpPr/>
          <p:nvPr/>
        </p:nvSpPr>
        <p:spPr>
          <a:xfrm>
            <a:off x="3689401" y="3445058"/>
            <a:ext cx="503477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-33 after implementing HTM algorithm</a:t>
            </a:r>
            <a:endParaRPr sz="1800">
              <a:solidFill>
                <a:schemeClr val="dk1"/>
              </a:solidFill>
              <a:latin typeface="Calibri"/>
              <a:ea typeface="Calibri"/>
              <a:cs typeface="Calibri"/>
              <a:sym typeface="Calibri"/>
            </a:endParaRPr>
          </a:p>
        </p:txBody>
      </p:sp>
      <p:graphicFrame>
        <p:nvGraphicFramePr>
          <p:cNvPr id="170" name="Google Shape;170;p22"/>
          <p:cNvGraphicFramePr/>
          <p:nvPr/>
        </p:nvGraphicFramePr>
        <p:xfrm>
          <a:off x="724227" y="4270423"/>
          <a:ext cx="3000000" cy="3000000"/>
        </p:xfrm>
        <a:graphic>
          <a:graphicData uri="http://schemas.openxmlformats.org/drawingml/2006/table">
            <a:tbl>
              <a:tblPr>
                <a:noFill/>
                <a:tableStyleId>{67ECDE1E-B06C-44EB-B283-E394AA326CC9}</a:tableStyleId>
              </a:tblPr>
              <a:tblGrid>
                <a:gridCol w="805800"/>
                <a:gridCol w="1456550"/>
                <a:gridCol w="794175"/>
                <a:gridCol w="103430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33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16:42:15.15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16:44:01.01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33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16:45:27.27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16:45:32.32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71" name="Google Shape;171;p22"/>
          <p:cNvSpPr/>
          <p:nvPr/>
        </p:nvSpPr>
        <p:spPr>
          <a:xfrm>
            <a:off x="523337" y="385708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172" name="Google Shape;172;p22"/>
          <p:cNvSpPr/>
          <p:nvPr/>
        </p:nvSpPr>
        <p:spPr>
          <a:xfrm>
            <a:off x="6769757" y="383401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173" name="Google Shape;173;p22"/>
          <p:cNvGraphicFramePr/>
          <p:nvPr/>
        </p:nvGraphicFramePr>
        <p:xfrm>
          <a:off x="6769757" y="425047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422650">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33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800" u="none" cap="none" strike="noStrike"/>
                        <a:t>--</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pic>
        <p:nvPicPr>
          <p:cNvPr id="178" name="Google Shape;178;p23"/>
          <p:cNvPicPr preferRelativeResize="0"/>
          <p:nvPr/>
        </p:nvPicPr>
        <p:blipFill rotWithShape="1">
          <a:blip r:embed="rId3">
            <a:alphaModFix/>
          </a:blip>
          <a:srcRect b="0" l="0" r="0" t="0"/>
          <a:stretch/>
        </p:blipFill>
        <p:spPr>
          <a:xfrm>
            <a:off x="1199407" y="0"/>
            <a:ext cx="9868396" cy="3463985"/>
          </a:xfrm>
          <a:prstGeom prst="rect">
            <a:avLst/>
          </a:prstGeom>
          <a:noFill/>
          <a:ln>
            <a:noFill/>
          </a:ln>
        </p:spPr>
      </p:pic>
      <p:sp>
        <p:nvSpPr>
          <p:cNvPr id="179" name="Google Shape;179;p23"/>
          <p:cNvSpPr/>
          <p:nvPr/>
        </p:nvSpPr>
        <p:spPr>
          <a:xfrm>
            <a:off x="3616216" y="3351356"/>
            <a:ext cx="503477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-98 after implementing HTM algorithm</a:t>
            </a:r>
            <a:endParaRPr sz="1800">
              <a:solidFill>
                <a:schemeClr val="dk1"/>
              </a:solidFill>
              <a:latin typeface="Calibri"/>
              <a:ea typeface="Calibri"/>
              <a:cs typeface="Calibri"/>
              <a:sym typeface="Calibri"/>
            </a:endParaRPr>
          </a:p>
        </p:txBody>
      </p:sp>
      <p:graphicFrame>
        <p:nvGraphicFramePr>
          <p:cNvPr id="180" name="Google Shape;180;p23"/>
          <p:cNvGraphicFramePr/>
          <p:nvPr/>
        </p:nvGraphicFramePr>
        <p:xfrm>
          <a:off x="719447" y="3875637"/>
          <a:ext cx="3000000" cy="3000000"/>
        </p:xfrm>
        <a:graphic>
          <a:graphicData uri="http://schemas.openxmlformats.org/drawingml/2006/table">
            <a:tbl>
              <a:tblPr>
                <a:noFill/>
                <a:tableStyleId>{67ECDE1E-B06C-44EB-B283-E394AA326CC9}</a:tableStyleId>
              </a:tblPr>
              <a:tblGrid>
                <a:gridCol w="805800"/>
                <a:gridCol w="1456550"/>
                <a:gridCol w="794175"/>
                <a:gridCol w="103430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18:33:10.10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18:33:12.1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16:45:38.38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16:45:43.43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200" u="none" cap="none" strike="noStrike"/>
                        <a:t>17:00:58.5</a:t>
                      </a:r>
                      <a:endParaRPr sz="12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200" u="none" cap="none" strike="noStrike"/>
                        <a:t>17:01:05.05</a:t>
                      </a:r>
                      <a:endParaRPr sz="12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18:42:39.39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18:42:41.41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17:44:52.52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17:44:58.58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18:08:27.2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18:08:32.3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18:57:31.31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18:57:37.37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19:12:52.52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19:18:40.40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81" name="Google Shape;181;p23"/>
          <p:cNvSpPr/>
          <p:nvPr/>
        </p:nvSpPr>
        <p:spPr>
          <a:xfrm>
            <a:off x="518557" y="3748624"/>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182" name="Google Shape;182;p23"/>
          <p:cNvSpPr/>
          <p:nvPr/>
        </p:nvSpPr>
        <p:spPr>
          <a:xfrm>
            <a:off x="6764977" y="3725554"/>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183" name="Google Shape;183;p23"/>
          <p:cNvGraphicFramePr/>
          <p:nvPr/>
        </p:nvGraphicFramePr>
        <p:xfrm>
          <a:off x="6764977" y="4142011"/>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422650">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18:28:29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18:28:33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18:29:26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18:38:46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98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98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4"/>
          <p:cNvSpPr txBox="1"/>
          <p:nvPr/>
        </p:nvSpPr>
        <p:spPr>
          <a:xfrm>
            <a:off x="2822275" y="3261000"/>
            <a:ext cx="5712600" cy="45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1"/>
                </a:solidFill>
                <a:latin typeface="Calibri"/>
                <a:ea typeface="Calibri"/>
                <a:cs typeface="Calibri"/>
                <a:sym typeface="Calibri"/>
              </a:rPr>
              <a:t>Graph of car -3 after implementing HTM algorithm</a:t>
            </a:r>
            <a:endParaRPr sz="1800">
              <a:solidFill>
                <a:schemeClr val="dk1"/>
              </a:solidFill>
              <a:latin typeface="Calibri"/>
              <a:ea typeface="Calibri"/>
              <a:cs typeface="Calibri"/>
              <a:sym typeface="Calibri"/>
            </a:endParaRPr>
          </a:p>
        </p:txBody>
      </p:sp>
      <p:graphicFrame>
        <p:nvGraphicFramePr>
          <p:cNvPr id="189" name="Google Shape;189;p24"/>
          <p:cNvGraphicFramePr/>
          <p:nvPr/>
        </p:nvGraphicFramePr>
        <p:xfrm>
          <a:off x="848096" y="4185033"/>
          <a:ext cx="3000000" cy="3000000"/>
        </p:xfrm>
        <a:graphic>
          <a:graphicData uri="http://schemas.openxmlformats.org/drawingml/2006/table">
            <a:tbl>
              <a:tblPr>
                <a:noFill/>
                <a:tableStyleId>{67ECDE1E-B06C-44EB-B283-E394AA326CC9}</a:tableStyleId>
              </a:tblPr>
              <a:tblGrid>
                <a:gridCol w="805800"/>
                <a:gridCol w="1456550"/>
                <a:gridCol w="794175"/>
                <a:gridCol w="103430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17:25:51.51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17:28:05.05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16:45:00.00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16:45:31.31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17:01:02.02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17:01:49.49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17:46:14.14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17:46:47.47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18:10:35.35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18:11:06.06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90" name="Google Shape;190;p24"/>
          <p:cNvSpPr txBox="1"/>
          <p:nvPr/>
        </p:nvSpPr>
        <p:spPr>
          <a:xfrm>
            <a:off x="533400" y="3711000"/>
            <a:ext cx="5021700" cy="6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latin typeface="Calibri"/>
                <a:ea typeface="Calibri"/>
                <a:cs typeface="Calibri"/>
                <a:sym typeface="Calibri"/>
              </a:rPr>
              <a:t>Anomalies caused by pit stops and there respective timestamps:</a:t>
            </a:r>
            <a:endParaRPr>
              <a:solidFill>
                <a:schemeClr val="dk1"/>
              </a:solidFill>
              <a:latin typeface="Calibri"/>
              <a:ea typeface="Calibri"/>
              <a:cs typeface="Calibri"/>
              <a:sym typeface="Calibri"/>
            </a:endParaRPr>
          </a:p>
        </p:txBody>
      </p:sp>
      <p:graphicFrame>
        <p:nvGraphicFramePr>
          <p:cNvPr id="191" name="Google Shape;191;p24"/>
          <p:cNvGraphicFramePr/>
          <p:nvPr/>
        </p:nvGraphicFramePr>
        <p:xfrm>
          <a:off x="6764977" y="4142011"/>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422650">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l">
                        <a:spcBef>
                          <a:spcPts val="0"/>
                        </a:spcBef>
                        <a:spcAft>
                          <a:spcPts val="0"/>
                        </a:spcAft>
                        <a:buNone/>
                      </a:pPr>
                      <a:r>
                        <a:rPr lang="en-US" sz="1100"/>
                        <a:t>               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l">
                        <a:spcBef>
                          <a:spcPts val="0"/>
                        </a:spcBef>
                        <a:spcAft>
                          <a:spcPts val="0"/>
                        </a:spcAft>
                        <a:buNone/>
                      </a:pPr>
                      <a:r>
                        <a:rPr lang="en-US" sz="1100"/>
                        <a:t>               3</a:t>
                      </a:r>
                      <a:endParaRPr sz="1100"/>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18:29:26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18:38:46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92" name="Google Shape;192;p24"/>
          <p:cNvSpPr txBox="1"/>
          <p:nvPr/>
        </p:nvSpPr>
        <p:spPr>
          <a:xfrm>
            <a:off x="6612600" y="3749200"/>
            <a:ext cx="5508300" cy="35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latin typeface="Calibri"/>
                <a:ea typeface="Calibri"/>
                <a:cs typeface="Calibri"/>
                <a:sym typeface="Calibri"/>
              </a:rPr>
              <a:t>Anomalies caused by car crashes and there respective timestamps:</a:t>
            </a:r>
            <a:endParaRPr>
              <a:solidFill>
                <a:schemeClr val="dk1"/>
              </a:solidFill>
              <a:latin typeface="Calibri"/>
              <a:ea typeface="Calibri"/>
              <a:cs typeface="Calibri"/>
              <a:sym typeface="Calibri"/>
            </a:endParaRPr>
          </a:p>
        </p:txBody>
      </p:sp>
      <p:pic>
        <p:nvPicPr>
          <p:cNvPr id="193" name="Google Shape;193;p24"/>
          <p:cNvPicPr preferRelativeResize="0"/>
          <p:nvPr/>
        </p:nvPicPr>
        <p:blipFill rotWithShape="1">
          <a:blip r:embed="rId3">
            <a:alphaModFix/>
          </a:blip>
          <a:srcRect b="26687" l="0" r="0" t="28818"/>
          <a:stretch/>
        </p:blipFill>
        <p:spPr>
          <a:xfrm>
            <a:off x="695700" y="95250"/>
            <a:ext cx="10359571" cy="32585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5"/>
          <p:cNvSpPr/>
          <p:nvPr/>
        </p:nvSpPr>
        <p:spPr>
          <a:xfrm>
            <a:off x="3660870" y="3359668"/>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-4 after implementing HTM algorithm</a:t>
            </a:r>
            <a:endParaRPr sz="1800">
              <a:solidFill>
                <a:schemeClr val="dk1"/>
              </a:solidFill>
              <a:latin typeface="Calibri"/>
              <a:ea typeface="Calibri"/>
              <a:cs typeface="Calibri"/>
              <a:sym typeface="Calibri"/>
            </a:endParaRPr>
          </a:p>
        </p:txBody>
      </p:sp>
      <p:graphicFrame>
        <p:nvGraphicFramePr>
          <p:cNvPr id="199" name="Google Shape;199;p25"/>
          <p:cNvGraphicFramePr/>
          <p:nvPr/>
        </p:nvGraphicFramePr>
        <p:xfrm>
          <a:off x="695695" y="4148012"/>
          <a:ext cx="3000000" cy="3000000"/>
        </p:xfrm>
        <a:graphic>
          <a:graphicData uri="http://schemas.openxmlformats.org/drawingml/2006/table">
            <a:tbl>
              <a:tblPr>
                <a:noFill/>
                <a:tableStyleId>{67ECDE1E-B06C-44EB-B283-E394AA326CC9}</a:tableStyleId>
              </a:tblPr>
              <a:tblGrid>
                <a:gridCol w="1057550"/>
                <a:gridCol w="1911650"/>
                <a:gridCol w="1042300"/>
                <a:gridCol w="13574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04:43:53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04:44:06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16:46:01.01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16:47:06.06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17:01:05.05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17:01:49.49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17:54:48.48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17:54:50.50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17:45:46.46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17:45:53.53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18:10:03.03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18:10:11.11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18:59:06.06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18:59:13.13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00" name="Google Shape;200;p25"/>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201" name="Google Shape;201;p25"/>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202" name="Google Shape;202;p25"/>
          <p:cNvGraphicFramePr/>
          <p:nvPr/>
        </p:nvGraphicFramePr>
        <p:xfrm>
          <a:off x="6741226" y="416508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422650">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a:t>
                      </a:r>
                      <a:r>
                        <a:rPr lang="en-US" sz="1100"/>
                        <a:t>4</a:t>
                      </a:r>
                      <a:r>
                        <a:rPr b="0" i="0" lang="en-US" sz="1100" u="none" cap="none" strike="noStrike">
                          <a:solidFill>
                            <a:srgbClr val="000000"/>
                          </a:solidFill>
                          <a:latin typeface="Arial"/>
                          <a:ea typeface="Arial"/>
                          <a:cs typeface="Arial"/>
                          <a:sym typeface="Arial"/>
                        </a:rPr>
                        <a:t>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203" name="Google Shape;203;p25"/>
          <p:cNvPicPr preferRelativeResize="0"/>
          <p:nvPr/>
        </p:nvPicPr>
        <p:blipFill rotWithShape="1">
          <a:blip r:embed="rId3">
            <a:alphaModFix/>
          </a:blip>
          <a:srcRect b="29380" l="0" r="0" t="27933"/>
          <a:stretch/>
        </p:blipFill>
        <p:spPr>
          <a:xfrm>
            <a:off x="1052500" y="182225"/>
            <a:ext cx="10251648" cy="29273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26"/>
          <p:cNvSpPr/>
          <p:nvPr/>
        </p:nvSpPr>
        <p:spPr>
          <a:xfrm>
            <a:off x="3648995" y="34492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-6 after implementing HTM algorithm</a:t>
            </a:r>
            <a:endParaRPr sz="1800">
              <a:solidFill>
                <a:schemeClr val="dk1"/>
              </a:solidFill>
              <a:latin typeface="Calibri"/>
              <a:ea typeface="Calibri"/>
              <a:cs typeface="Calibri"/>
              <a:sym typeface="Calibri"/>
            </a:endParaRPr>
          </a:p>
        </p:txBody>
      </p:sp>
      <p:graphicFrame>
        <p:nvGraphicFramePr>
          <p:cNvPr id="209" name="Google Shape;209;p26"/>
          <p:cNvGraphicFramePr/>
          <p:nvPr/>
        </p:nvGraphicFramePr>
        <p:xfrm>
          <a:off x="707572" y="43374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ctr">
                        <a:spcBef>
                          <a:spcPts val="0"/>
                        </a:spcBef>
                        <a:spcAft>
                          <a:spcPts val="0"/>
                        </a:spcAft>
                        <a:buNone/>
                      </a:pPr>
                      <a:r>
                        <a:rPr lang="en-US" sz="1100"/>
                        <a:t>                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16:39:40.40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16:39:52.52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16:46:31.31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16:46:36.36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17:00:57.57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17:01:02.02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17:26:35.35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17:26:40.40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17:54:51.51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17:54:57.57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18:17:04.04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18:17:12.12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19:14:49.49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19:14:55.55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10" name="Google Shape;210;p26"/>
          <p:cNvSpPr/>
          <p:nvPr/>
        </p:nvSpPr>
        <p:spPr>
          <a:xfrm>
            <a:off x="494806" y="39240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211" name="Google Shape;211;p26"/>
          <p:cNvSpPr/>
          <p:nvPr/>
        </p:nvSpPr>
        <p:spPr>
          <a:xfrm>
            <a:off x="6741226" y="39010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212" name="Google Shape;212;p26"/>
          <p:cNvGraphicFramePr/>
          <p:nvPr/>
        </p:nvGraphicFramePr>
        <p:xfrm>
          <a:off x="6741226" y="42912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ctr">
                        <a:spcBef>
                          <a:spcPts val="0"/>
                        </a:spcBef>
                        <a:spcAft>
                          <a:spcPts val="0"/>
                        </a:spcAft>
                        <a:buNone/>
                      </a:pPr>
                      <a:r>
                        <a:rPr lang="en-US" sz="1100"/>
                        <a:t>               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213" name="Google Shape;213;p26"/>
          <p:cNvPicPr preferRelativeResize="0"/>
          <p:nvPr/>
        </p:nvPicPr>
        <p:blipFill rotWithShape="1">
          <a:blip r:embed="rId3">
            <a:alphaModFix/>
          </a:blip>
          <a:srcRect b="29024" l="0" r="0" t="31215"/>
          <a:stretch/>
        </p:blipFill>
        <p:spPr>
          <a:xfrm>
            <a:off x="607538" y="298700"/>
            <a:ext cx="10976927" cy="308554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27"/>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-7 after implementing HTM algorithm</a:t>
            </a:r>
            <a:endParaRPr sz="1800">
              <a:solidFill>
                <a:schemeClr val="dk1"/>
              </a:solidFill>
              <a:latin typeface="Calibri"/>
              <a:ea typeface="Calibri"/>
              <a:cs typeface="Calibri"/>
              <a:sym typeface="Calibri"/>
            </a:endParaRPr>
          </a:p>
        </p:txBody>
      </p:sp>
      <p:graphicFrame>
        <p:nvGraphicFramePr>
          <p:cNvPr id="219" name="Google Shape;219;p27"/>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16:43:04.04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16:43:18.18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16:48:53.53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16:49:03.03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17:06:41.41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17:06:47.47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17:15:15.15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17:15:17.17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18:26:01.01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18:27:01.01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l">
                        <a:spcBef>
                          <a:spcPts val="0"/>
                        </a:spcBef>
                        <a:spcAft>
                          <a:spcPts val="0"/>
                        </a:spcAft>
                        <a:buNone/>
                      </a:pPr>
                      <a:r>
                        <a:rPr lang="en-US" sz="1100"/>
                        <a:t>                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19:08:45.45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18:59:41.41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rtl="0" algn="r">
                        <a:spcBef>
                          <a:spcPts val="0"/>
                        </a:spcBef>
                        <a:spcAft>
                          <a:spcPts val="0"/>
                        </a:spcAft>
                        <a:buNone/>
                      </a:pPr>
                      <a:r>
                        <a:rPr lang="en-US" sz="1100">
                          <a:solidFill>
                            <a:schemeClr val="dk1"/>
                          </a:solidFill>
                        </a:rPr>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18:08:22.22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18:08:37.37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20" name="Google Shape;220;p27"/>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221" name="Google Shape;221;p27"/>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222" name="Google Shape;222;p27"/>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unknown</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17:43:18.18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17:43:23.23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unknown</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17:49:12.12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17:49:23.23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a:t>
                      </a:r>
                      <a:r>
                        <a:rPr lang="en-US" sz="1100"/>
                        <a:t>             </a:t>
                      </a:r>
                      <a:r>
                        <a:rPr b="0" i="0" lang="en-US" sz="1100" u="none" cap="none" strike="noStrike">
                          <a:solidFill>
                            <a:srgbClr val="000000"/>
                          </a:solidFill>
                          <a:latin typeface="Arial"/>
                          <a:ea typeface="Arial"/>
                          <a:cs typeface="Arial"/>
                          <a:sym typeface="Arial"/>
                        </a:rPr>
                        <a:t>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unknown</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17:58:02.02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17:58:25.25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223" name="Google Shape;223;p27"/>
          <p:cNvPicPr preferRelativeResize="0"/>
          <p:nvPr/>
        </p:nvPicPr>
        <p:blipFill rotWithShape="1">
          <a:blip r:embed="rId3">
            <a:alphaModFix/>
          </a:blip>
          <a:srcRect b="28215" l="0" r="0" t="29922"/>
          <a:stretch/>
        </p:blipFill>
        <p:spPr>
          <a:xfrm>
            <a:off x="887200" y="239825"/>
            <a:ext cx="10586609" cy="3133176"/>
          </a:xfrm>
          <a:prstGeom prst="rect">
            <a:avLst/>
          </a:prstGeom>
          <a:noFill/>
          <a:ln>
            <a:noFill/>
          </a:ln>
        </p:spPr>
      </p:pic>
      <p:graphicFrame>
        <p:nvGraphicFramePr>
          <p:cNvPr id="224" name="Google Shape;224;p27"/>
          <p:cNvGraphicFramePr/>
          <p:nvPr/>
        </p:nvGraphicFramePr>
        <p:xfrm>
          <a:off x="707572" y="620818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228975">
                <a:tc>
                  <a:txBody>
                    <a:bodyPr>
                      <a:noAutofit/>
                    </a:bodyPr>
                    <a:lstStyle/>
                    <a:p>
                      <a:pPr indent="0" lvl="0" marL="0" marR="0" rtl="0" algn="r">
                        <a:spcBef>
                          <a:spcPts val="0"/>
                        </a:spcBef>
                        <a:spcAft>
                          <a:spcPts val="0"/>
                        </a:spcAft>
                        <a:buNone/>
                      </a:pP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18:48:58.58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18:49:51.51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8"/>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-9 after implementing HTM algorithm</a:t>
            </a:r>
            <a:endParaRPr sz="1800">
              <a:solidFill>
                <a:schemeClr val="dk1"/>
              </a:solidFill>
              <a:latin typeface="Calibri"/>
              <a:ea typeface="Calibri"/>
              <a:cs typeface="Calibri"/>
              <a:sym typeface="Calibri"/>
            </a:endParaRPr>
          </a:p>
        </p:txBody>
      </p:sp>
      <p:graphicFrame>
        <p:nvGraphicFramePr>
          <p:cNvPr id="230" name="Google Shape;230;p28"/>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16:48:51.51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16:48:54.54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16:45:44.44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16:45:50.50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17:47:13.13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17:47:18.18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18:12:11.11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18:12:16.16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18:50:01.01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18:09:58.58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18:59:38.38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18:50:08.08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31" name="Google Shape;231;p28"/>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232" name="Google Shape;232;p28"/>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233" name="Google Shape;233;p28"/>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234" name="Google Shape;234;p28"/>
          <p:cNvPicPr preferRelativeResize="0"/>
          <p:nvPr/>
        </p:nvPicPr>
        <p:blipFill rotWithShape="1">
          <a:blip r:embed="rId3">
            <a:alphaModFix/>
          </a:blip>
          <a:srcRect b="28631" l="0" r="0" t="30413"/>
          <a:stretch/>
        </p:blipFill>
        <p:spPr>
          <a:xfrm>
            <a:off x="632075" y="50163"/>
            <a:ext cx="11208025" cy="32450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29"/>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-10 after implementing HTM algorithm</a:t>
            </a:r>
            <a:endParaRPr sz="1800">
              <a:solidFill>
                <a:schemeClr val="dk1"/>
              </a:solidFill>
              <a:latin typeface="Calibri"/>
              <a:ea typeface="Calibri"/>
              <a:cs typeface="Calibri"/>
              <a:sym typeface="Calibri"/>
            </a:endParaRPr>
          </a:p>
        </p:txBody>
      </p:sp>
      <p:graphicFrame>
        <p:nvGraphicFramePr>
          <p:cNvPr id="240" name="Google Shape;240;p29"/>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16:43:29.29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16:43:42.42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16:47:31.31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16:47:37.37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17:06:41.41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17:06:44.44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41" name="Google Shape;241;p29"/>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242" name="Google Shape;242;p29"/>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243" name="Google Shape;243;p29"/>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244" name="Google Shape;244;p29"/>
          <p:cNvPicPr preferRelativeResize="0"/>
          <p:nvPr/>
        </p:nvPicPr>
        <p:blipFill rotWithShape="1">
          <a:blip r:embed="rId3">
            <a:alphaModFix/>
          </a:blip>
          <a:srcRect b="29508" l="0" r="0" t="30217"/>
          <a:stretch/>
        </p:blipFill>
        <p:spPr>
          <a:xfrm>
            <a:off x="560238" y="169500"/>
            <a:ext cx="11071520" cy="315219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30"/>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-12 after implementing HTM algorithm</a:t>
            </a:r>
            <a:endParaRPr sz="1800">
              <a:solidFill>
                <a:schemeClr val="dk1"/>
              </a:solidFill>
              <a:latin typeface="Calibri"/>
              <a:ea typeface="Calibri"/>
              <a:cs typeface="Calibri"/>
              <a:sym typeface="Calibri"/>
            </a:endParaRPr>
          </a:p>
        </p:txBody>
      </p:sp>
      <p:graphicFrame>
        <p:nvGraphicFramePr>
          <p:cNvPr id="250" name="Google Shape;250;p30"/>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16:43:51.51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16:44:06.06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16:45:37.37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16:45:43.43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17:00:57.57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17:01:02.02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17:46:05.05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17:46:11.11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18:11:05.05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18:11:11.11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18:58:09.09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18:58:15.15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17:52:06.06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17:52:09.09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51" name="Google Shape;251;p30"/>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252" name="Google Shape;252;p30"/>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253" name="Google Shape;253;p30"/>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a:t>
                      </a:r>
                      <a:r>
                        <a:rPr b="0" i="0" lang="en-US" sz="1100" u="none" cap="none" strike="noStrike">
                          <a:solidFill>
                            <a:srgbClr val="000000"/>
                          </a:solidFill>
                          <a:latin typeface="Arial"/>
                          <a:ea typeface="Arial"/>
                          <a:cs typeface="Arial"/>
                          <a:sym typeface="Arial"/>
                        </a:rPr>
                        <a:t>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12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254" name="Google Shape;254;p30"/>
          <p:cNvPicPr preferRelativeResize="0"/>
          <p:nvPr/>
        </p:nvPicPr>
        <p:blipFill rotWithShape="1">
          <a:blip r:embed="rId3">
            <a:alphaModFix/>
          </a:blip>
          <a:srcRect b="28431" l="0" r="0" t="29222"/>
          <a:stretch/>
        </p:blipFill>
        <p:spPr>
          <a:xfrm>
            <a:off x="1025950" y="134250"/>
            <a:ext cx="10633301" cy="318324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31"/>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-14 after implementing HTM algorithm</a:t>
            </a:r>
            <a:endParaRPr sz="1800">
              <a:solidFill>
                <a:schemeClr val="dk1"/>
              </a:solidFill>
              <a:latin typeface="Calibri"/>
              <a:ea typeface="Calibri"/>
              <a:cs typeface="Calibri"/>
              <a:sym typeface="Calibri"/>
            </a:endParaRPr>
          </a:p>
        </p:txBody>
      </p:sp>
      <p:graphicFrame>
        <p:nvGraphicFramePr>
          <p:cNvPr id="260" name="Google Shape;260;p31"/>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17:41:47.47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17:41:51.51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16:44:14.14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16:44:21.21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17:43:24.24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17:43:30.30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17:49:41.41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17:49:47.47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18:09:53.53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18:09:58.58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18:59:38.38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18:59:41.41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18:59:01.01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18:59:08.08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61" name="Google Shape;261;p31"/>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262" name="Google Shape;262;p31"/>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263" name="Google Shape;263;p31"/>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18:29:26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18:38:46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a:t>
                      </a:r>
                      <a:r>
                        <a:rPr lang="en-US" sz="1100"/>
                        <a:t>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264" name="Google Shape;264;p31"/>
          <p:cNvPicPr preferRelativeResize="0"/>
          <p:nvPr/>
        </p:nvPicPr>
        <p:blipFill rotWithShape="1">
          <a:blip r:embed="rId3">
            <a:alphaModFix/>
          </a:blip>
          <a:srcRect b="29393" l="0" r="0" t="31243"/>
          <a:stretch/>
        </p:blipFill>
        <p:spPr>
          <a:xfrm>
            <a:off x="531925" y="136025"/>
            <a:ext cx="11268924" cy="3135972"/>
          </a:xfrm>
          <a:prstGeom prst="rect">
            <a:avLst/>
          </a:prstGeom>
          <a:noFill/>
          <a:ln>
            <a:noFill/>
          </a:ln>
        </p:spPr>
      </p:pic>
      <p:graphicFrame>
        <p:nvGraphicFramePr>
          <p:cNvPr id="265" name="Google Shape;265;p31"/>
          <p:cNvGraphicFramePr/>
          <p:nvPr/>
        </p:nvGraphicFramePr>
        <p:xfrm>
          <a:off x="707572" y="620818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228975">
                <a:tc>
                  <a:txBody>
                    <a:bodyPr>
                      <a:noAutofit/>
                    </a:bodyPr>
                    <a:lstStyle/>
                    <a:p>
                      <a:pPr indent="0" lvl="0" marL="0" marR="0" rtl="0" algn="r">
                        <a:spcBef>
                          <a:spcPts val="0"/>
                        </a:spcBef>
                        <a:spcAft>
                          <a:spcPts val="0"/>
                        </a:spcAft>
                        <a:buNone/>
                      </a:pPr>
                      <a:r>
                        <a:rPr lang="en-US" sz="1100"/>
                        <a:t>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17:47:11.11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17:47:14.14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4"/>
          <p:cNvSpPr/>
          <p:nvPr/>
        </p:nvSpPr>
        <p:spPr>
          <a:xfrm>
            <a:off x="602625" y="1314300"/>
            <a:ext cx="3566700" cy="4518600"/>
          </a:xfrm>
          <a:prstGeom prst="rect">
            <a:avLst/>
          </a:prstGeom>
          <a:solidFill>
            <a:srgbClr val="FFFFFF"/>
          </a:solidFill>
          <a:ln cap="flat" cmpd="sng" w="9525">
            <a:solidFill>
              <a:srgbClr val="EFEFE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a:off x="4281863" y="1314300"/>
            <a:ext cx="3566700" cy="4518600"/>
          </a:xfrm>
          <a:prstGeom prst="rect">
            <a:avLst/>
          </a:prstGeom>
          <a:solidFill>
            <a:srgbClr val="FFFFFF"/>
          </a:solidFill>
          <a:ln cap="flat" cmpd="sng" w="9525">
            <a:solidFill>
              <a:srgbClr val="EFEFE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a:off x="7961100" y="1314300"/>
            <a:ext cx="3566700" cy="4518600"/>
          </a:xfrm>
          <a:prstGeom prst="rect">
            <a:avLst/>
          </a:prstGeom>
          <a:solidFill>
            <a:srgbClr val="FFFFFF"/>
          </a:solidFill>
          <a:ln cap="flat" cmpd="sng" w="9525">
            <a:solidFill>
              <a:srgbClr val="EFEFE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txBox="1"/>
          <p:nvPr>
            <p:ph idx="1" type="body"/>
          </p:nvPr>
        </p:nvSpPr>
        <p:spPr>
          <a:xfrm>
            <a:off x="744150" y="441700"/>
            <a:ext cx="11059800" cy="695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lang="en-US" sz="2000">
                <a:solidFill>
                  <a:srgbClr val="222222"/>
                </a:solidFill>
              </a:rPr>
              <a:t>We run anomaly detection for all the 33 cars using HTM studio. Then we followed the following steps.</a:t>
            </a:r>
            <a:endParaRPr sz="2000">
              <a:solidFill>
                <a:srgbClr val="222222"/>
              </a:solidFill>
            </a:endParaRPr>
          </a:p>
          <a:p>
            <a:pPr indent="0" lvl="0" marL="0" rtl="0" algn="l">
              <a:spcBef>
                <a:spcPts val="1000"/>
              </a:spcBef>
              <a:spcAft>
                <a:spcPts val="0"/>
              </a:spcAft>
              <a:buClr>
                <a:schemeClr val="dk1"/>
              </a:buClr>
              <a:buSzPts val="1100"/>
              <a:buFont typeface="Arial"/>
              <a:buNone/>
            </a:pPr>
            <a:r>
              <a:t/>
            </a:r>
            <a:endParaRPr sz="2000">
              <a:solidFill>
                <a:srgbClr val="222222"/>
              </a:solidFill>
            </a:endParaRPr>
          </a:p>
          <a:p>
            <a:pPr indent="0" lvl="0" marL="0" rtl="0" algn="l">
              <a:spcBef>
                <a:spcPts val="1000"/>
              </a:spcBef>
              <a:spcAft>
                <a:spcPts val="0"/>
              </a:spcAft>
              <a:buNone/>
            </a:pPr>
            <a:r>
              <a:t/>
            </a:r>
            <a:endParaRPr sz="1800"/>
          </a:p>
        </p:txBody>
      </p:sp>
      <p:sp>
        <p:nvSpPr>
          <p:cNvPr id="94" name="Google Shape;94;p14"/>
          <p:cNvSpPr txBox="1"/>
          <p:nvPr/>
        </p:nvSpPr>
        <p:spPr>
          <a:xfrm>
            <a:off x="8031900" y="1289500"/>
            <a:ext cx="3425100" cy="30000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b="1" lang="en-US" sz="2000">
                <a:solidFill>
                  <a:srgbClr val="222222"/>
                </a:solidFill>
                <a:latin typeface="Calibri"/>
                <a:ea typeface="Calibri"/>
                <a:cs typeface="Calibri"/>
                <a:sym typeface="Calibri"/>
              </a:rPr>
              <a:t>For Unknown:-</a:t>
            </a:r>
            <a:endParaRPr b="1" sz="2000">
              <a:solidFill>
                <a:srgbClr val="222222"/>
              </a:solidFill>
              <a:latin typeface="Calibri"/>
              <a:ea typeface="Calibri"/>
              <a:cs typeface="Calibri"/>
              <a:sym typeface="Calibri"/>
            </a:endParaRPr>
          </a:p>
          <a:p>
            <a:pPr indent="0" lvl="0" marL="0" rtl="0" algn="l">
              <a:lnSpc>
                <a:spcPct val="90000"/>
              </a:lnSpc>
              <a:spcBef>
                <a:spcPts val="1000"/>
              </a:spcBef>
              <a:spcAft>
                <a:spcPts val="0"/>
              </a:spcAft>
              <a:buNone/>
            </a:pPr>
            <a:r>
              <a:rPr lang="en-US" sz="2000">
                <a:solidFill>
                  <a:srgbClr val="222222"/>
                </a:solidFill>
                <a:latin typeface="Calibri"/>
                <a:ea typeface="Calibri"/>
                <a:cs typeface="Calibri"/>
                <a:sym typeface="Calibri"/>
              </a:rPr>
              <a:t>1) If an unexpected event occurs then we say it as unknown anomaly. Only with help of domain knowledge we can know the reason why it occurred.</a:t>
            </a:r>
            <a:endParaRPr sz="2000">
              <a:solidFill>
                <a:srgbClr val="222222"/>
              </a:solidFill>
              <a:latin typeface="Calibri"/>
              <a:ea typeface="Calibri"/>
              <a:cs typeface="Calibri"/>
              <a:sym typeface="Calibri"/>
            </a:endParaRPr>
          </a:p>
          <a:p>
            <a:pPr indent="0" lvl="0" marL="0" rtl="0" algn="l">
              <a:lnSpc>
                <a:spcPct val="90000"/>
              </a:lnSpc>
              <a:spcBef>
                <a:spcPts val="1000"/>
              </a:spcBef>
              <a:spcAft>
                <a:spcPts val="0"/>
              </a:spcAft>
              <a:buNone/>
            </a:pPr>
            <a:r>
              <a:rPr lang="en-US" sz="2000">
                <a:solidFill>
                  <a:srgbClr val="222222"/>
                </a:solidFill>
                <a:latin typeface="Calibri"/>
                <a:ea typeface="Calibri"/>
                <a:cs typeface="Calibri"/>
                <a:sym typeface="Calibri"/>
              </a:rPr>
              <a:t>We used video record for validation.</a:t>
            </a:r>
            <a:endParaRPr/>
          </a:p>
        </p:txBody>
      </p:sp>
      <p:sp>
        <p:nvSpPr>
          <p:cNvPr id="95" name="Google Shape;95;p14"/>
          <p:cNvSpPr txBox="1"/>
          <p:nvPr/>
        </p:nvSpPr>
        <p:spPr>
          <a:xfrm>
            <a:off x="4383450" y="1289500"/>
            <a:ext cx="3425100" cy="30000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b="1" lang="en-US" sz="2000">
                <a:solidFill>
                  <a:srgbClr val="222222"/>
                </a:solidFill>
                <a:latin typeface="Calibri"/>
                <a:ea typeface="Calibri"/>
                <a:cs typeface="Calibri"/>
                <a:sym typeface="Calibri"/>
              </a:rPr>
              <a:t>For Pitstop:-</a:t>
            </a:r>
            <a:endParaRPr b="1" sz="2000">
              <a:solidFill>
                <a:srgbClr val="222222"/>
              </a:solidFill>
              <a:latin typeface="Calibri"/>
              <a:ea typeface="Calibri"/>
              <a:cs typeface="Calibri"/>
              <a:sym typeface="Calibri"/>
            </a:endParaRPr>
          </a:p>
          <a:p>
            <a:pPr indent="0" lvl="0" marL="0" rtl="0" algn="l">
              <a:lnSpc>
                <a:spcPct val="90000"/>
              </a:lnSpc>
              <a:spcBef>
                <a:spcPts val="1000"/>
              </a:spcBef>
              <a:spcAft>
                <a:spcPts val="0"/>
              </a:spcAft>
              <a:buNone/>
            </a:pPr>
            <a:r>
              <a:rPr lang="en-US" sz="2000">
                <a:solidFill>
                  <a:srgbClr val="222222"/>
                </a:solidFill>
                <a:latin typeface="Calibri"/>
                <a:ea typeface="Calibri"/>
                <a:cs typeface="Calibri"/>
                <a:sym typeface="Calibri"/>
              </a:rPr>
              <a:t>1)Usually, a pitstop lasts for 40 seconds of which rpm will be zero for 14 seconds. On an average, the cars move with a speed of around 220 mph. But at the time of pitstop, the RPM reduces to zero and gets back to it’s normal value. Whenever such variation in the RPM is seen we label it as a known anomaly. For every car there are 6 pit stops. </a:t>
            </a:r>
            <a:endParaRPr sz="2000">
              <a:solidFill>
                <a:srgbClr val="222222"/>
              </a:solidFill>
              <a:latin typeface="Calibri"/>
              <a:ea typeface="Calibri"/>
              <a:cs typeface="Calibri"/>
              <a:sym typeface="Calibri"/>
            </a:endParaRPr>
          </a:p>
        </p:txBody>
      </p:sp>
      <p:sp>
        <p:nvSpPr>
          <p:cNvPr id="96" name="Google Shape;96;p14"/>
          <p:cNvSpPr txBox="1"/>
          <p:nvPr/>
        </p:nvSpPr>
        <p:spPr>
          <a:xfrm>
            <a:off x="744150" y="1289500"/>
            <a:ext cx="3425100" cy="30000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b="1" lang="en-US" sz="2000">
                <a:solidFill>
                  <a:srgbClr val="222222"/>
                </a:solidFill>
                <a:latin typeface="Calibri"/>
                <a:ea typeface="Calibri"/>
                <a:cs typeface="Calibri"/>
                <a:sym typeface="Calibri"/>
              </a:rPr>
              <a:t>For Crash:-</a:t>
            </a:r>
            <a:endParaRPr b="1" sz="2000">
              <a:solidFill>
                <a:srgbClr val="222222"/>
              </a:solidFill>
              <a:latin typeface="Calibri"/>
              <a:ea typeface="Calibri"/>
              <a:cs typeface="Calibri"/>
              <a:sym typeface="Calibri"/>
            </a:endParaRPr>
          </a:p>
          <a:p>
            <a:pPr indent="0" lvl="0" marL="0" rtl="0" algn="l">
              <a:lnSpc>
                <a:spcPct val="90000"/>
              </a:lnSpc>
              <a:spcBef>
                <a:spcPts val="1000"/>
              </a:spcBef>
              <a:spcAft>
                <a:spcPts val="0"/>
              </a:spcAft>
              <a:buNone/>
            </a:pPr>
            <a:r>
              <a:rPr lang="en-US" sz="2000">
                <a:solidFill>
                  <a:srgbClr val="222222"/>
                </a:solidFill>
                <a:latin typeface="Calibri"/>
                <a:ea typeface="Calibri"/>
                <a:cs typeface="Calibri"/>
                <a:sym typeface="Calibri"/>
              </a:rPr>
              <a:t>1) If two cars RPM drastically reduced to zero at the same timestamp, then we considered it as a crash. </a:t>
            </a:r>
            <a:endParaRPr sz="2000">
              <a:solidFill>
                <a:srgbClr val="222222"/>
              </a:solidFill>
              <a:latin typeface="Calibri"/>
              <a:ea typeface="Calibri"/>
              <a:cs typeface="Calibri"/>
              <a:sym typeface="Calibri"/>
            </a:endParaRPr>
          </a:p>
          <a:p>
            <a:pPr indent="0" lvl="0" marL="0" rtl="0" algn="l">
              <a:lnSpc>
                <a:spcPct val="90000"/>
              </a:lnSpc>
              <a:spcBef>
                <a:spcPts val="1000"/>
              </a:spcBef>
              <a:spcAft>
                <a:spcPts val="0"/>
              </a:spcAft>
              <a:buNone/>
            </a:pPr>
            <a:r>
              <a:rPr lang="en-US" sz="2000">
                <a:solidFill>
                  <a:srgbClr val="222222"/>
                </a:solidFill>
                <a:latin typeface="Calibri"/>
                <a:ea typeface="Calibri"/>
                <a:cs typeface="Calibri"/>
                <a:sym typeface="Calibri"/>
              </a:rPr>
              <a:t>2) If a single car's RPM reduced to zero then it might be engine breakdown or a car hitting the wall because of tire failure.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32"/>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-15 after implementing HTM algorithm</a:t>
            </a:r>
            <a:endParaRPr sz="1800">
              <a:solidFill>
                <a:schemeClr val="dk1"/>
              </a:solidFill>
              <a:latin typeface="Calibri"/>
              <a:ea typeface="Calibri"/>
              <a:cs typeface="Calibri"/>
              <a:sym typeface="Calibri"/>
            </a:endParaRPr>
          </a:p>
        </p:txBody>
      </p:sp>
      <p:graphicFrame>
        <p:nvGraphicFramePr>
          <p:cNvPr id="271" name="Google Shape;271;p32"/>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16:43:27.27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16:43:42.42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16:47:57.57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16:48:03.03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17:00:55.55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17:26:34.34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17:26:40.40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17:54:46.46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17:54:51.51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18:17:45.45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18:17:51.51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18:59:24.24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18:59:30.30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72" name="Google Shape;272;p32"/>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273" name="Google Shape;273;p32"/>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274" name="Google Shape;274;p32"/>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a:t>
                      </a:r>
                      <a:r>
                        <a:rPr lang="en-US" sz="1100"/>
                        <a:t>15</a:t>
                      </a:r>
                      <a:r>
                        <a:rPr b="0" i="0" lang="en-US" sz="1100" u="none" cap="none" strike="noStrike">
                          <a:solidFill>
                            <a:srgbClr val="000000"/>
                          </a:solidFill>
                          <a:latin typeface="Arial"/>
                          <a:ea typeface="Arial"/>
                          <a:cs typeface="Arial"/>
                          <a:sym typeface="Arial"/>
                        </a:rPr>
                        <a:t>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275" name="Google Shape;275;p32"/>
          <p:cNvPicPr preferRelativeResize="0"/>
          <p:nvPr/>
        </p:nvPicPr>
        <p:blipFill rotWithShape="1">
          <a:blip r:embed="rId3">
            <a:alphaModFix/>
          </a:blip>
          <a:srcRect b="29193" l="0" r="0" t="31243"/>
          <a:stretch/>
        </p:blipFill>
        <p:spPr>
          <a:xfrm>
            <a:off x="598500" y="194000"/>
            <a:ext cx="11261048" cy="31496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33"/>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-17 after implementing HTM algorithm</a:t>
            </a:r>
            <a:endParaRPr sz="1800">
              <a:solidFill>
                <a:schemeClr val="dk1"/>
              </a:solidFill>
              <a:latin typeface="Calibri"/>
              <a:ea typeface="Calibri"/>
              <a:cs typeface="Calibri"/>
              <a:sym typeface="Calibri"/>
            </a:endParaRPr>
          </a:p>
        </p:txBody>
      </p:sp>
      <p:graphicFrame>
        <p:nvGraphicFramePr>
          <p:cNvPr id="281" name="Google Shape;281;p33"/>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17:51:07.07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17:51:12.12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16:47:33.33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16:47:47.47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17:06:41.41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17:26:39.39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17:26:47.47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17:53:01.01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17:53:11.11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18:16:53.53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18:17:02.02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19:09:59.59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19:10:09.09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82" name="Google Shape;282;p33"/>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283" name="Google Shape;283;p33"/>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284" name="Google Shape;284;p33"/>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17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18:29:26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18:38:46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285" name="Google Shape;285;p33"/>
          <p:cNvPicPr preferRelativeResize="0"/>
          <p:nvPr/>
        </p:nvPicPr>
        <p:blipFill rotWithShape="1">
          <a:blip r:embed="rId3">
            <a:alphaModFix/>
          </a:blip>
          <a:srcRect b="28854" l="0" r="0" t="30118"/>
          <a:stretch/>
        </p:blipFill>
        <p:spPr>
          <a:xfrm>
            <a:off x="707575" y="31025"/>
            <a:ext cx="11259566" cy="32657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34"/>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-18 after implementing HTM algorithm</a:t>
            </a:r>
            <a:endParaRPr sz="1800">
              <a:solidFill>
                <a:schemeClr val="dk1"/>
              </a:solidFill>
              <a:latin typeface="Calibri"/>
              <a:ea typeface="Calibri"/>
              <a:cs typeface="Calibri"/>
              <a:sym typeface="Calibri"/>
            </a:endParaRPr>
          </a:p>
        </p:txBody>
      </p:sp>
      <p:graphicFrame>
        <p:nvGraphicFramePr>
          <p:cNvPr id="291" name="Google Shape;291;p34"/>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16:44:02.02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16:44:06.06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16:45:44.44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16:45:50.50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17:01:04.04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17:01:11.11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17:48:38.38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17:48:46.46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18:14:17.17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18:14:25.25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92" name="Google Shape;292;p34"/>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293" name="Google Shape;293;p34"/>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294" name="Google Shape;294;p34"/>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295" name="Google Shape;295;p34"/>
          <p:cNvPicPr preferRelativeResize="0"/>
          <p:nvPr/>
        </p:nvPicPr>
        <p:blipFill rotWithShape="1">
          <a:blip r:embed="rId3">
            <a:alphaModFix/>
          </a:blip>
          <a:srcRect b="28426" l="0" r="0" t="31017"/>
          <a:stretch/>
        </p:blipFill>
        <p:spPr>
          <a:xfrm>
            <a:off x="574375" y="81288"/>
            <a:ext cx="11061934" cy="317164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p35"/>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-22 after implementing HTM algorithm</a:t>
            </a:r>
            <a:endParaRPr sz="1800">
              <a:solidFill>
                <a:schemeClr val="dk1"/>
              </a:solidFill>
              <a:latin typeface="Calibri"/>
              <a:ea typeface="Calibri"/>
              <a:cs typeface="Calibri"/>
              <a:sym typeface="Calibri"/>
            </a:endParaRPr>
          </a:p>
        </p:txBody>
      </p:sp>
      <p:graphicFrame>
        <p:nvGraphicFramePr>
          <p:cNvPr id="301" name="Google Shape;301;p35"/>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22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16:43:27.27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16:43:42.42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22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16:44:54.54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16:45:00.00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22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17:00:58.58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17:01:04.04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22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17:45:28.28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17:45:34.34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18:10:29.29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18:10:35.35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19:00:58.58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19:01:04.04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02" name="Google Shape;302;p35"/>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303" name="Google Shape;303;p35"/>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304" name="Google Shape;304;p35"/>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2</a:t>
                      </a:r>
                      <a:r>
                        <a:rPr lang="en-US" sz="1100"/>
                        <a:t>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305" name="Google Shape;305;p35"/>
          <p:cNvPicPr preferRelativeResize="0"/>
          <p:nvPr/>
        </p:nvPicPr>
        <p:blipFill rotWithShape="1">
          <a:blip r:embed="rId3">
            <a:alphaModFix/>
          </a:blip>
          <a:srcRect b="26565" l="0" r="0" t="30217"/>
          <a:stretch/>
        </p:blipFill>
        <p:spPr>
          <a:xfrm>
            <a:off x="1175675" y="54100"/>
            <a:ext cx="10343934" cy="316017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36"/>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-23 after implementing HTM algorithm</a:t>
            </a:r>
            <a:endParaRPr sz="1800">
              <a:solidFill>
                <a:schemeClr val="dk1"/>
              </a:solidFill>
              <a:latin typeface="Calibri"/>
              <a:ea typeface="Calibri"/>
              <a:cs typeface="Calibri"/>
              <a:sym typeface="Calibri"/>
            </a:endParaRPr>
          </a:p>
        </p:txBody>
      </p:sp>
      <p:graphicFrame>
        <p:nvGraphicFramePr>
          <p:cNvPr id="311" name="Google Shape;311;p36"/>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16:39:18.18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16:39:22.22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16:45:05.05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16:45:11.11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17:01:06.06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17:44:18.18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17:44:27.27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18:05:47.47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18:05:55.55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18:22:27.27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18:22:33.33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19:19:43.43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19:19:47.47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12" name="Google Shape;312;p36"/>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313" name="Google Shape;313;p36"/>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314" name="Google Shape;314;p36"/>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2</a:t>
                      </a:r>
                      <a:r>
                        <a:rPr lang="en-US" sz="1100"/>
                        <a:t>3</a:t>
                      </a:r>
                      <a:r>
                        <a:rPr b="0" i="0" lang="en-US" sz="1100" u="none" cap="none" strike="noStrike">
                          <a:solidFill>
                            <a:srgbClr val="000000"/>
                          </a:solidFill>
                          <a:latin typeface="Arial"/>
                          <a:ea typeface="Arial"/>
                          <a:cs typeface="Arial"/>
                          <a:sym typeface="Arial"/>
                        </a:rPr>
                        <a:t>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315" name="Google Shape;315;p36"/>
          <p:cNvPicPr preferRelativeResize="0"/>
          <p:nvPr/>
        </p:nvPicPr>
        <p:blipFill rotWithShape="1">
          <a:blip r:embed="rId3">
            <a:alphaModFix/>
          </a:blip>
          <a:srcRect b="26171" l="0" r="0" t="28626"/>
          <a:stretch/>
        </p:blipFill>
        <p:spPr>
          <a:xfrm>
            <a:off x="1185713" y="94350"/>
            <a:ext cx="9961343" cy="3183247"/>
          </a:xfrm>
          <a:prstGeom prst="rect">
            <a:avLst/>
          </a:prstGeom>
          <a:noFill/>
          <a:ln>
            <a:noFill/>
          </a:ln>
        </p:spPr>
      </p:pic>
      <p:graphicFrame>
        <p:nvGraphicFramePr>
          <p:cNvPr id="316" name="Google Shape;316;p36"/>
          <p:cNvGraphicFramePr/>
          <p:nvPr/>
        </p:nvGraphicFramePr>
        <p:xfrm>
          <a:off x="707572" y="620818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18:45:27.27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18:45:33.33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317" name="Google Shape;317;p36"/>
          <p:cNvGraphicFramePr/>
          <p:nvPr/>
        </p:nvGraphicFramePr>
        <p:xfrm>
          <a:off x="707572" y="6437157"/>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18:50:08.08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18:50:17.17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37"/>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-25 after implementing HTM algorithm</a:t>
            </a:r>
            <a:endParaRPr sz="1800">
              <a:solidFill>
                <a:schemeClr val="dk1"/>
              </a:solidFill>
              <a:latin typeface="Calibri"/>
              <a:ea typeface="Calibri"/>
              <a:cs typeface="Calibri"/>
              <a:sym typeface="Calibri"/>
            </a:endParaRPr>
          </a:p>
        </p:txBody>
      </p:sp>
      <p:graphicFrame>
        <p:nvGraphicFramePr>
          <p:cNvPr id="323" name="Google Shape;323;p37"/>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16:40:34.34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16:40:36.36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16:47:17.17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16:47:24.24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17:00:58.58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17:01:06.06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17:26:39.39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17:26:45.45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17:55:01.01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17:55:08.08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18:22:42.42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18:23:18.18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18:45:21.21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18:45:31.31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24" name="Google Shape;324;p37"/>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325" name="Google Shape;325;p37"/>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326" name="Google Shape;326;p37"/>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327" name="Google Shape;327;p37"/>
          <p:cNvPicPr preferRelativeResize="0"/>
          <p:nvPr/>
        </p:nvPicPr>
        <p:blipFill rotWithShape="1">
          <a:blip r:embed="rId3">
            <a:alphaModFix/>
          </a:blip>
          <a:srcRect b="28027" l="0" r="0" t="30620"/>
          <a:stretch/>
        </p:blipFill>
        <p:spPr>
          <a:xfrm>
            <a:off x="834825" y="113550"/>
            <a:ext cx="10888928" cy="3183247"/>
          </a:xfrm>
          <a:prstGeom prst="rect">
            <a:avLst/>
          </a:prstGeom>
          <a:noFill/>
          <a:ln>
            <a:noFill/>
          </a:ln>
        </p:spPr>
      </p:pic>
      <p:graphicFrame>
        <p:nvGraphicFramePr>
          <p:cNvPr id="328" name="Google Shape;328;p37"/>
          <p:cNvGraphicFramePr/>
          <p:nvPr/>
        </p:nvGraphicFramePr>
        <p:xfrm>
          <a:off x="707572" y="620818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a:t>
                      </a: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19:20:12.12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19:20:14.14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38"/>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-27 after implementing HTM algorithm</a:t>
            </a:r>
            <a:endParaRPr sz="1800">
              <a:solidFill>
                <a:schemeClr val="dk1"/>
              </a:solidFill>
              <a:latin typeface="Calibri"/>
              <a:ea typeface="Calibri"/>
              <a:cs typeface="Calibri"/>
              <a:sym typeface="Calibri"/>
            </a:endParaRPr>
          </a:p>
        </p:txBody>
      </p:sp>
      <p:graphicFrame>
        <p:nvGraphicFramePr>
          <p:cNvPr id="334" name="Google Shape;334;p38"/>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16:41:34.34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16:41:37.37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16:47:19.19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16:47:26.26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17:01:02.02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17:01:08.08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17:47:04.04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17:47:11.11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18:12:03.03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18:12:10.10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19:00:07.07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19:00:12.12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35" name="Google Shape;335;p38"/>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336" name="Google Shape;336;p38"/>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337" name="Google Shape;337;p38"/>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338" name="Google Shape;338;p38"/>
          <p:cNvPicPr preferRelativeResize="0"/>
          <p:nvPr/>
        </p:nvPicPr>
        <p:blipFill rotWithShape="1">
          <a:blip r:embed="rId3">
            <a:alphaModFix/>
          </a:blip>
          <a:srcRect b="26934" l="0" r="0" t="29651"/>
          <a:stretch/>
        </p:blipFill>
        <p:spPr>
          <a:xfrm>
            <a:off x="970400" y="154475"/>
            <a:ext cx="10251200" cy="314621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Google Shape;343;p39"/>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-28 after implementing HTM algorithm</a:t>
            </a:r>
            <a:endParaRPr sz="1800">
              <a:solidFill>
                <a:schemeClr val="dk1"/>
              </a:solidFill>
              <a:latin typeface="Calibri"/>
              <a:ea typeface="Calibri"/>
              <a:cs typeface="Calibri"/>
              <a:sym typeface="Calibri"/>
            </a:endParaRPr>
          </a:p>
        </p:txBody>
      </p:sp>
      <p:graphicFrame>
        <p:nvGraphicFramePr>
          <p:cNvPr id="344" name="Google Shape;344;p39"/>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17:42:48.48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17:42:50.50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16:45:37.37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16:45:42.42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17:00:57.57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17:01:02.02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17:46:06.06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17:46:12.12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18:11:46.46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18:11:52.52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18:58:49.49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18:58:51.51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45" name="Google Shape;345;p39"/>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346" name="Google Shape;346;p39"/>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347" name="Google Shape;347;p39"/>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2</a:t>
                      </a:r>
                      <a:r>
                        <a:rPr lang="en-US" sz="1100"/>
                        <a:t>8</a:t>
                      </a:r>
                      <a:r>
                        <a:rPr b="0" i="0" lang="en-US" sz="1100" u="none" cap="none" strike="noStrike">
                          <a:solidFill>
                            <a:srgbClr val="000000"/>
                          </a:solidFill>
                          <a:latin typeface="Arial"/>
                          <a:ea typeface="Arial"/>
                          <a:cs typeface="Arial"/>
                          <a:sym typeface="Arial"/>
                        </a:rPr>
                        <a:t>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348" name="Google Shape;348;p39"/>
          <p:cNvPicPr preferRelativeResize="0"/>
          <p:nvPr/>
        </p:nvPicPr>
        <p:blipFill rotWithShape="1">
          <a:blip r:embed="rId3">
            <a:alphaModFix/>
          </a:blip>
          <a:srcRect b="27835" l="0" r="0" t="29222"/>
          <a:stretch/>
        </p:blipFill>
        <p:spPr>
          <a:xfrm>
            <a:off x="826150" y="114800"/>
            <a:ext cx="10539698" cy="319969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40"/>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-29 after implementing HTM algorithm</a:t>
            </a:r>
            <a:endParaRPr sz="1800">
              <a:solidFill>
                <a:schemeClr val="dk1"/>
              </a:solidFill>
              <a:latin typeface="Calibri"/>
              <a:ea typeface="Calibri"/>
              <a:cs typeface="Calibri"/>
              <a:sym typeface="Calibri"/>
            </a:endParaRPr>
          </a:p>
        </p:txBody>
      </p:sp>
      <p:graphicFrame>
        <p:nvGraphicFramePr>
          <p:cNvPr id="354" name="Google Shape;354;p40"/>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16:43:27.27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16:43:42.42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16:47:18.18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16:47:25.25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17:26:37.37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17:26:43.43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17:54:53.53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17:55:00.00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18:22:16.16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18:22:23.23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55" name="Google Shape;355;p40"/>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356" name="Google Shape;356;p40"/>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357" name="Google Shape;357;p40"/>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a:t>
                      </a:r>
                      <a:r>
                        <a:rPr lang="en-US" sz="1100"/>
                        <a:t>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358" name="Google Shape;358;p40"/>
          <p:cNvPicPr preferRelativeResize="0"/>
          <p:nvPr/>
        </p:nvPicPr>
        <p:blipFill rotWithShape="1">
          <a:blip r:embed="rId3">
            <a:alphaModFix/>
          </a:blip>
          <a:srcRect b="26172" l="0" r="0" t="30215"/>
          <a:stretch/>
        </p:blipFill>
        <p:spPr>
          <a:xfrm>
            <a:off x="885700" y="31025"/>
            <a:ext cx="10592283" cy="326577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41"/>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-30 after implementing HTM algorithm</a:t>
            </a:r>
            <a:endParaRPr sz="1800">
              <a:solidFill>
                <a:schemeClr val="dk1"/>
              </a:solidFill>
              <a:latin typeface="Calibri"/>
              <a:ea typeface="Calibri"/>
              <a:cs typeface="Calibri"/>
              <a:sym typeface="Calibri"/>
            </a:endParaRPr>
          </a:p>
        </p:txBody>
      </p:sp>
      <p:graphicFrame>
        <p:nvGraphicFramePr>
          <p:cNvPr id="364" name="Google Shape;364;p41"/>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3</a:t>
                      </a:r>
                      <a:r>
                        <a:rPr b="0" i="0" lang="en-US" sz="1100" u="none" cap="none" strike="noStrike">
                          <a:solidFill>
                            <a:srgbClr val="000000"/>
                          </a:solidFill>
                          <a:latin typeface="Arial"/>
                          <a:ea typeface="Arial"/>
                          <a:cs typeface="Arial"/>
                          <a:sym typeface="Arial"/>
                        </a:rPr>
                        <a:t>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16:46:39.39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16:46:46.46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65" name="Google Shape;365;p41"/>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366" name="Google Shape;366;p41"/>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367" name="Google Shape;367;p41"/>
          <p:cNvGraphicFramePr/>
          <p:nvPr/>
        </p:nvGraphicFramePr>
        <p:xfrm>
          <a:off x="6741226" y="4185017"/>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478100">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2950">
                <a:tc>
                  <a:txBody>
                    <a:bodyPr>
                      <a:noAutofit/>
                    </a:bodyPr>
                    <a:lstStyle/>
                    <a:p>
                      <a:pPr indent="0" lvl="0" marL="0" marR="0" rtl="0" algn="r">
                        <a:spcBef>
                          <a:spcPts val="0"/>
                        </a:spcBef>
                        <a:spcAft>
                          <a:spcPts val="0"/>
                        </a:spcAft>
                        <a:buNone/>
                      </a:pPr>
                      <a:r>
                        <a:rPr lang="en-US" sz="1100"/>
                        <a:t>3</a:t>
                      </a:r>
                      <a:r>
                        <a:rPr b="0" i="0" lang="en-US" sz="1100" u="none" cap="none" strike="noStrike">
                          <a:solidFill>
                            <a:srgbClr val="000000"/>
                          </a:solidFill>
                          <a:latin typeface="Arial"/>
                          <a:ea typeface="Arial"/>
                          <a:cs typeface="Arial"/>
                          <a:sym typeface="Arial"/>
                        </a:rPr>
                        <a:t>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368" name="Google Shape;368;p41"/>
          <p:cNvPicPr preferRelativeResize="0"/>
          <p:nvPr/>
        </p:nvPicPr>
        <p:blipFill rotWithShape="1">
          <a:blip r:embed="rId3">
            <a:alphaModFix/>
          </a:blip>
          <a:srcRect b="27635" l="0" r="0" t="31411"/>
          <a:stretch/>
        </p:blipFill>
        <p:spPr>
          <a:xfrm>
            <a:off x="1052950" y="242725"/>
            <a:ext cx="9700751" cy="2808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pic>
        <p:nvPicPr>
          <p:cNvPr id="101" name="Google Shape;101;p15"/>
          <p:cNvPicPr preferRelativeResize="0"/>
          <p:nvPr/>
        </p:nvPicPr>
        <p:blipFill rotWithShape="1">
          <a:blip r:embed="rId3">
            <a:alphaModFix/>
          </a:blip>
          <a:srcRect b="0" l="0" r="10754" t="0"/>
          <a:stretch/>
        </p:blipFill>
        <p:spPr>
          <a:xfrm>
            <a:off x="723700" y="280500"/>
            <a:ext cx="10744600" cy="61446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Google Shape;373;p42"/>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-32 after implementing HTM algorithm</a:t>
            </a:r>
            <a:endParaRPr sz="1800">
              <a:solidFill>
                <a:schemeClr val="dk1"/>
              </a:solidFill>
              <a:latin typeface="Calibri"/>
              <a:ea typeface="Calibri"/>
              <a:cs typeface="Calibri"/>
              <a:sym typeface="Calibri"/>
            </a:endParaRPr>
          </a:p>
        </p:txBody>
      </p:sp>
      <p:graphicFrame>
        <p:nvGraphicFramePr>
          <p:cNvPr id="374" name="Google Shape;374;p42"/>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32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16:47:17.17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16:47:58.58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32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17:06:43.43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17:06:50.50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32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17:17:00.00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17:17:03.03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75" name="Google Shape;375;p42"/>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376" name="Google Shape;376;p42"/>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377" name="Google Shape;377;p42"/>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Unknown</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17:59:05.05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378" name="Google Shape;378;p42"/>
          <p:cNvPicPr preferRelativeResize="0"/>
          <p:nvPr/>
        </p:nvPicPr>
        <p:blipFill rotWithShape="1">
          <a:blip r:embed="rId3">
            <a:alphaModFix/>
          </a:blip>
          <a:srcRect b="29194" l="0" r="0" t="29056"/>
          <a:stretch/>
        </p:blipFill>
        <p:spPr>
          <a:xfrm>
            <a:off x="949375" y="154900"/>
            <a:ext cx="10434029" cy="3079602"/>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sp>
        <p:nvSpPr>
          <p:cNvPr id="383" name="Google Shape;383;p43"/>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-59 after implementing HTM algorithm</a:t>
            </a:r>
            <a:endParaRPr sz="1800">
              <a:solidFill>
                <a:schemeClr val="dk1"/>
              </a:solidFill>
              <a:latin typeface="Calibri"/>
              <a:ea typeface="Calibri"/>
              <a:cs typeface="Calibri"/>
              <a:sym typeface="Calibri"/>
            </a:endParaRPr>
          </a:p>
        </p:txBody>
      </p:sp>
      <p:graphicFrame>
        <p:nvGraphicFramePr>
          <p:cNvPr id="384" name="Google Shape;384;p43"/>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59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16:42:24.24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16:42:30.30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59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16:44:52.52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16:45:03.03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59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17:06:57.57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59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17:15:27.27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17:15:29.29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59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17:49:34.34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17:49:42.42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59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18:45:23.23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18:45:28.28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59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19:14:52.52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19:14:59.59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85" name="Google Shape;385;p43"/>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386" name="Google Shape;386;p43"/>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387" name="Google Shape;387;p43"/>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59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59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388" name="Google Shape;388;p43"/>
          <p:cNvPicPr preferRelativeResize="0"/>
          <p:nvPr/>
        </p:nvPicPr>
        <p:blipFill rotWithShape="1">
          <a:blip r:embed="rId3">
            <a:alphaModFix/>
          </a:blip>
          <a:srcRect b="26565" l="0" r="0" t="30217"/>
          <a:stretch/>
        </p:blipFill>
        <p:spPr>
          <a:xfrm>
            <a:off x="1107500" y="250600"/>
            <a:ext cx="10074248" cy="307777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2" name="Shape 392"/>
        <p:cNvGrpSpPr/>
        <p:nvPr/>
      </p:nvGrpSpPr>
      <p:grpSpPr>
        <a:xfrm>
          <a:off x="0" y="0"/>
          <a:ext cx="0" cy="0"/>
          <a:chOff x="0" y="0"/>
          <a:chExt cx="0" cy="0"/>
        </a:xfrm>
      </p:grpSpPr>
      <p:pic>
        <p:nvPicPr>
          <p:cNvPr id="393" name="Google Shape;393;p44"/>
          <p:cNvPicPr preferRelativeResize="0"/>
          <p:nvPr/>
        </p:nvPicPr>
        <p:blipFill rotWithShape="1">
          <a:blip r:embed="rId3">
            <a:alphaModFix/>
          </a:blip>
          <a:srcRect b="0" l="0" r="0" t="0"/>
          <a:stretch/>
        </p:blipFill>
        <p:spPr>
          <a:xfrm>
            <a:off x="1107494" y="31031"/>
            <a:ext cx="10117775" cy="3265771"/>
          </a:xfrm>
          <a:prstGeom prst="rect">
            <a:avLst/>
          </a:prstGeom>
          <a:noFill/>
          <a:ln>
            <a:noFill/>
          </a:ln>
        </p:spPr>
      </p:pic>
      <p:sp>
        <p:nvSpPr>
          <p:cNvPr id="394" name="Google Shape;394;p44"/>
          <p:cNvSpPr/>
          <p:nvPr/>
        </p:nvSpPr>
        <p:spPr>
          <a:xfrm>
            <a:off x="3648995" y="34492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-60 after implementing HTM algorithm</a:t>
            </a:r>
            <a:endParaRPr sz="1800">
              <a:solidFill>
                <a:schemeClr val="dk1"/>
              </a:solidFill>
              <a:latin typeface="Calibri"/>
              <a:ea typeface="Calibri"/>
              <a:cs typeface="Calibri"/>
              <a:sym typeface="Calibri"/>
            </a:endParaRPr>
          </a:p>
        </p:txBody>
      </p:sp>
      <p:graphicFrame>
        <p:nvGraphicFramePr>
          <p:cNvPr id="395" name="Google Shape;395;p44"/>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a:t>
                      </a:r>
                      <a:r>
                        <a:rPr b="0" i="0" lang="en-US" sz="1100" u="none" cap="none" strike="noStrike">
                          <a:solidFill>
                            <a:srgbClr val="000000"/>
                          </a:solidFill>
                          <a:latin typeface="Arial"/>
                          <a:ea typeface="Arial"/>
                          <a:cs typeface="Arial"/>
                          <a:sym typeface="Arial"/>
                        </a:rPr>
                        <a:t>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16:43:50.50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16:44:01.01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a:t>
                      </a:r>
                      <a:r>
                        <a:rPr b="0" i="0" lang="en-US" sz="1100" u="none" cap="none" strike="noStrike">
                          <a:solidFill>
                            <a:srgbClr val="000000"/>
                          </a:solidFill>
                          <a:latin typeface="Arial"/>
                          <a:ea typeface="Arial"/>
                          <a:cs typeface="Arial"/>
                          <a:sym typeface="Arial"/>
                        </a:rPr>
                        <a:t>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16:47:26.26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16:47:33.33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a:t>
                      </a:r>
                      <a:r>
                        <a:rPr b="0" i="0" lang="en-US" sz="1100" u="none" cap="none" strike="noStrike">
                          <a:solidFill>
                            <a:srgbClr val="000000"/>
                          </a:solidFill>
                          <a:latin typeface="Arial"/>
                          <a:ea typeface="Arial"/>
                          <a:cs typeface="Arial"/>
                          <a:sym typeface="Arial"/>
                        </a:rPr>
                        <a:t>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17:06:37.37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17:06:43.43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a:t>
                      </a:r>
                      <a:r>
                        <a:rPr b="0" i="0" lang="en-US" sz="1100" u="none" cap="none" strike="noStrike">
                          <a:solidFill>
                            <a:srgbClr val="000000"/>
                          </a:solidFill>
                          <a:latin typeface="Arial"/>
                          <a:ea typeface="Arial"/>
                          <a:cs typeface="Arial"/>
                          <a:sym typeface="Arial"/>
                        </a:rPr>
                        <a:t>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17:47:41.41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17:47:49.49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a:t>
                      </a:r>
                      <a:r>
                        <a:rPr b="0" i="0" lang="en-US" sz="1100" u="none" cap="none" strike="noStrike">
                          <a:solidFill>
                            <a:srgbClr val="000000"/>
                          </a:solidFill>
                          <a:latin typeface="Arial"/>
                          <a:ea typeface="Arial"/>
                          <a:cs typeface="Arial"/>
                          <a:sym typeface="Arial"/>
                        </a:rPr>
                        <a:t>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18:12:43.43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18:12:50.50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96" name="Google Shape;396;p44"/>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397" name="Google Shape;397;p44"/>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398" name="Google Shape;398;p44"/>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6</a:t>
                      </a:r>
                      <a:r>
                        <a:rPr b="0" i="0" lang="en-US" sz="1100" u="none" cap="none" strike="noStrike">
                          <a:solidFill>
                            <a:srgbClr val="000000"/>
                          </a:solidFill>
                          <a:latin typeface="Arial"/>
                          <a:ea typeface="Arial"/>
                          <a:cs typeface="Arial"/>
                          <a:sym typeface="Arial"/>
                        </a:rPr>
                        <a:t>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6</a:t>
                      </a:r>
                      <a:r>
                        <a:rPr b="0" i="0" lang="en-US" sz="1100" u="none" cap="none" strike="noStrike">
                          <a:solidFill>
                            <a:srgbClr val="000000"/>
                          </a:solidFill>
                          <a:latin typeface="Arial"/>
                          <a:ea typeface="Arial"/>
                          <a:cs typeface="Arial"/>
                          <a:sym typeface="Arial"/>
                        </a:rPr>
                        <a:t>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6</a:t>
                      </a:r>
                      <a:r>
                        <a:rPr b="0" i="0" lang="en-US" sz="1100" u="none" cap="none" strike="noStrike">
                          <a:solidFill>
                            <a:srgbClr val="000000"/>
                          </a:solidFill>
                          <a:latin typeface="Arial"/>
                          <a:ea typeface="Arial"/>
                          <a:cs typeface="Arial"/>
                          <a:sym typeface="Arial"/>
                        </a:rPr>
                        <a:t>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18:29:26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18:38:46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6</a:t>
                      </a:r>
                      <a:r>
                        <a:rPr b="0" i="0" lang="en-US" sz="1100" u="none" cap="none" strike="noStrike">
                          <a:solidFill>
                            <a:srgbClr val="000000"/>
                          </a:solidFill>
                          <a:latin typeface="Arial"/>
                          <a:ea typeface="Arial"/>
                          <a:cs typeface="Arial"/>
                          <a:sym typeface="Arial"/>
                        </a:rPr>
                        <a:t>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a:t>
                      </a:r>
                      <a:r>
                        <a:rPr lang="en-US" sz="1100"/>
                        <a:t>60</a:t>
                      </a:r>
                      <a:r>
                        <a:rPr b="0" i="0" lang="en-US" sz="1100" u="none" cap="none" strike="noStrike">
                          <a:solidFill>
                            <a:srgbClr val="000000"/>
                          </a:solidFill>
                          <a:latin typeface="Arial"/>
                          <a:ea typeface="Arial"/>
                          <a:cs typeface="Arial"/>
                          <a:sym typeface="Arial"/>
                        </a:rPr>
                        <a:t>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399" name="Google Shape;399;p44"/>
          <p:cNvPicPr preferRelativeResize="0"/>
          <p:nvPr/>
        </p:nvPicPr>
        <p:blipFill rotWithShape="1">
          <a:blip r:embed="rId3">
            <a:alphaModFix/>
          </a:blip>
          <a:srcRect b="0" l="0" r="0" t="0"/>
          <a:stretch/>
        </p:blipFill>
        <p:spPr>
          <a:xfrm>
            <a:off x="1107494" y="31031"/>
            <a:ext cx="10117775" cy="3265771"/>
          </a:xfrm>
          <a:prstGeom prst="rect">
            <a:avLst/>
          </a:prstGeom>
          <a:noFill/>
          <a:ln>
            <a:noFill/>
          </a:ln>
        </p:spPr>
      </p:pic>
      <p:pic>
        <p:nvPicPr>
          <p:cNvPr id="400" name="Google Shape;400;p44"/>
          <p:cNvPicPr preferRelativeResize="0"/>
          <p:nvPr/>
        </p:nvPicPr>
        <p:blipFill rotWithShape="1">
          <a:blip r:embed="rId4">
            <a:alphaModFix/>
          </a:blip>
          <a:srcRect b="26934" l="0" r="0" t="24481"/>
          <a:stretch/>
        </p:blipFill>
        <p:spPr>
          <a:xfrm>
            <a:off x="1052950" y="74225"/>
            <a:ext cx="10058927" cy="345477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4" name="Shape 404"/>
        <p:cNvGrpSpPr/>
        <p:nvPr/>
      </p:nvGrpSpPr>
      <p:grpSpPr>
        <a:xfrm>
          <a:off x="0" y="0"/>
          <a:ext cx="0" cy="0"/>
          <a:chOff x="0" y="0"/>
          <a:chExt cx="0" cy="0"/>
        </a:xfrm>
      </p:grpSpPr>
      <p:sp>
        <p:nvSpPr>
          <p:cNvPr id="405" name="Google Shape;405;p45"/>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-64 after implementing HTM algorithm</a:t>
            </a:r>
            <a:endParaRPr sz="1800">
              <a:solidFill>
                <a:schemeClr val="dk1"/>
              </a:solidFill>
              <a:latin typeface="Calibri"/>
              <a:ea typeface="Calibri"/>
              <a:cs typeface="Calibri"/>
              <a:sym typeface="Calibri"/>
            </a:endParaRPr>
          </a:p>
        </p:txBody>
      </p:sp>
      <p:graphicFrame>
        <p:nvGraphicFramePr>
          <p:cNvPr id="406" name="Google Shape;406;p45"/>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16:42:40.40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16:42:55.55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16:47:26.26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16:47:33.33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17:06:42.42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17:06:48.48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17:47:46.46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17:47:53.53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18:12:48.48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18:12:56.56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18:45:15.15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18:45:37.37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19:20:59.59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19:21:01.01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407" name="Google Shape;407;p45"/>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408" name="Google Shape;408;p45"/>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409" name="Google Shape;409;p45"/>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64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64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64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410" name="Google Shape;410;p45"/>
          <p:cNvPicPr preferRelativeResize="0"/>
          <p:nvPr/>
        </p:nvPicPr>
        <p:blipFill rotWithShape="1">
          <a:blip r:embed="rId3">
            <a:alphaModFix/>
          </a:blip>
          <a:srcRect b="28953" l="0" r="0" t="28032"/>
          <a:stretch/>
        </p:blipFill>
        <p:spPr>
          <a:xfrm>
            <a:off x="838200" y="76200"/>
            <a:ext cx="10569788" cy="3214272"/>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4" name="Shape 414"/>
        <p:cNvGrpSpPr/>
        <p:nvPr/>
      </p:nvGrpSpPr>
      <p:grpSpPr>
        <a:xfrm>
          <a:off x="0" y="0"/>
          <a:ext cx="0" cy="0"/>
          <a:chOff x="0" y="0"/>
          <a:chExt cx="0" cy="0"/>
        </a:xfrm>
      </p:grpSpPr>
      <p:sp>
        <p:nvSpPr>
          <p:cNvPr id="415" name="Google Shape;415;p46"/>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-66 after implementing HTM algorithm</a:t>
            </a:r>
            <a:endParaRPr sz="1800">
              <a:solidFill>
                <a:schemeClr val="dk1"/>
              </a:solidFill>
              <a:latin typeface="Calibri"/>
              <a:ea typeface="Calibri"/>
              <a:cs typeface="Calibri"/>
              <a:sym typeface="Calibri"/>
            </a:endParaRPr>
          </a:p>
        </p:txBody>
      </p:sp>
      <p:graphicFrame>
        <p:nvGraphicFramePr>
          <p:cNvPr id="416" name="Google Shape;416;p46"/>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16:43:27.27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16:43:42.42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16:46:45.45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16:46:55.55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17:06:37.37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17:06:44.44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 17:26:33.33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17:26:41.41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17:53:26.26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17:53:32.32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66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18:56:01.01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18:56:07.07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417" name="Google Shape;417;p46"/>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418" name="Google Shape;418;p46"/>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419" name="Google Shape;419;p46"/>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66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66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66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66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420" name="Google Shape;420;p46"/>
          <p:cNvPicPr preferRelativeResize="0"/>
          <p:nvPr/>
        </p:nvPicPr>
        <p:blipFill rotWithShape="1">
          <a:blip r:embed="rId3">
            <a:alphaModFix/>
          </a:blip>
          <a:srcRect b="27333" l="0" r="0" t="28257"/>
          <a:stretch/>
        </p:blipFill>
        <p:spPr>
          <a:xfrm>
            <a:off x="1001850" y="251325"/>
            <a:ext cx="9960054" cy="3126877"/>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4" name="Shape 424"/>
        <p:cNvGrpSpPr/>
        <p:nvPr/>
      </p:nvGrpSpPr>
      <p:grpSpPr>
        <a:xfrm>
          <a:off x="0" y="0"/>
          <a:ext cx="0" cy="0"/>
          <a:chOff x="0" y="0"/>
          <a:chExt cx="0" cy="0"/>
        </a:xfrm>
      </p:grpSpPr>
      <p:sp>
        <p:nvSpPr>
          <p:cNvPr id="425" name="Google Shape;425;p47"/>
          <p:cNvSpPr/>
          <p:nvPr/>
        </p:nvSpPr>
        <p:spPr>
          <a:xfrm>
            <a:off x="3648995" y="3296803"/>
            <a:ext cx="50349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-88 after implementing HTM algorithm</a:t>
            </a:r>
            <a:endParaRPr sz="1800">
              <a:solidFill>
                <a:schemeClr val="dk1"/>
              </a:solidFill>
              <a:latin typeface="Calibri"/>
              <a:ea typeface="Calibri"/>
              <a:cs typeface="Calibri"/>
              <a:sym typeface="Calibri"/>
            </a:endParaRPr>
          </a:p>
        </p:txBody>
      </p:sp>
      <p:graphicFrame>
        <p:nvGraphicFramePr>
          <p:cNvPr id="426" name="Google Shape;426;p47"/>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88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16:42:00.00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16:42:06.06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88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16:45:56.56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16:46:04.04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88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17:01:02.02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17:01:08.08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88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17:45:47.47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17:45:54.54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88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18:22:35.35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18:22:41.41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lang="en-US" sz="1100"/>
                        <a:t>88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18:12:42.42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100"/>
                        <a:t>18:12:53.53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427" name="Google Shape;427;p47"/>
          <p:cNvSpPr/>
          <p:nvPr/>
        </p:nvSpPr>
        <p:spPr>
          <a:xfrm>
            <a:off x="494806" y="377169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428" name="Google Shape;428;p47"/>
          <p:cNvSpPr/>
          <p:nvPr/>
        </p:nvSpPr>
        <p:spPr>
          <a:xfrm>
            <a:off x="6741226" y="3748625"/>
            <a:ext cx="60960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429" name="Google Shape;429;p47"/>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lang="en-US" sz="1100"/>
                        <a:t>88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88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88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88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lang="en-US" sz="1100"/>
                        <a:t>88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430" name="Google Shape;430;p47"/>
          <p:cNvPicPr preferRelativeResize="0"/>
          <p:nvPr/>
        </p:nvPicPr>
        <p:blipFill rotWithShape="1">
          <a:blip r:embed="rId3">
            <a:alphaModFix/>
          </a:blip>
          <a:srcRect b="29195" l="0" r="0" t="30645"/>
          <a:stretch/>
        </p:blipFill>
        <p:spPr>
          <a:xfrm>
            <a:off x="778300" y="195800"/>
            <a:ext cx="10511047" cy="298415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6"/>
          <p:cNvSpPr/>
          <p:nvPr/>
        </p:nvSpPr>
        <p:spPr>
          <a:xfrm>
            <a:off x="3648995" y="3296803"/>
            <a:ext cx="503477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800" u="none" cap="none" strike="noStrike">
                <a:solidFill>
                  <a:schemeClr val="dk1"/>
                </a:solidFill>
                <a:latin typeface="Calibri"/>
                <a:ea typeface="Calibri"/>
                <a:cs typeface="Calibri"/>
                <a:sym typeface="Calibri"/>
              </a:rPr>
              <a:t>Graph of car -13 after implementing HTM algorithm</a:t>
            </a:r>
            <a:endParaRPr sz="1800">
              <a:solidFill>
                <a:schemeClr val="dk1"/>
              </a:solidFill>
              <a:latin typeface="Calibri"/>
              <a:ea typeface="Calibri"/>
              <a:cs typeface="Calibri"/>
              <a:sym typeface="Calibri"/>
            </a:endParaRPr>
          </a:p>
        </p:txBody>
      </p:sp>
      <p:graphicFrame>
        <p:nvGraphicFramePr>
          <p:cNvPr id="107" name="Google Shape;107;p16"/>
          <p:cNvGraphicFramePr/>
          <p:nvPr/>
        </p:nvGraphicFramePr>
        <p:xfrm>
          <a:off x="695696" y="4185033"/>
          <a:ext cx="3000000" cy="3000000"/>
        </p:xfrm>
        <a:graphic>
          <a:graphicData uri="http://schemas.openxmlformats.org/drawingml/2006/table">
            <a:tbl>
              <a:tblPr>
                <a:noFill/>
                <a:tableStyleId>{67ECDE1E-B06C-44EB-B283-E394AA326CC9}</a:tableStyleId>
              </a:tblPr>
              <a:tblGrid>
                <a:gridCol w="805800"/>
                <a:gridCol w="1456550"/>
                <a:gridCol w="794175"/>
                <a:gridCol w="103430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16:43:48.48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16:43:52.52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16:49:25.25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16:50:12.12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17:01:08.08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17:01:12.12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08" name="Google Shape;108;p16"/>
          <p:cNvSpPr/>
          <p:nvPr/>
        </p:nvSpPr>
        <p:spPr>
          <a:xfrm>
            <a:off x="494806" y="377169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graphicFrame>
        <p:nvGraphicFramePr>
          <p:cNvPr id="109" name="Google Shape;109;p16"/>
          <p:cNvGraphicFramePr/>
          <p:nvPr/>
        </p:nvGraphicFramePr>
        <p:xfrm>
          <a:off x="7025244" y="4185033"/>
          <a:ext cx="3000000" cy="3000000"/>
        </p:xfrm>
        <a:graphic>
          <a:graphicData uri="http://schemas.openxmlformats.org/drawingml/2006/table">
            <a:tbl>
              <a:tblPr>
                <a:noFill/>
                <a:tableStyleId>{67ECDE1E-B06C-44EB-B283-E394AA326CC9}</a:tableStyleId>
              </a:tblPr>
              <a:tblGrid>
                <a:gridCol w="754425"/>
                <a:gridCol w="1541225"/>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10" name="Google Shape;110;p16"/>
          <p:cNvSpPr/>
          <p:nvPr/>
        </p:nvSpPr>
        <p:spPr>
          <a:xfrm>
            <a:off x="6741226" y="374862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pic>
        <p:nvPicPr>
          <p:cNvPr id="111" name="Google Shape;111;p16"/>
          <p:cNvPicPr preferRelativeResize="0"/>
          <p:nvPr/>
        </p:nvPicPr>
        <p:blipFill rotWithShape="1">
          <a:blip r:embed="rId3">
            <a:alphaModFix/>
          </a:blip>
          <a:srcRect b="0" l="0" r="0" t="0"/>
          <a:stretch/>
        </p:blipFill>
        <p:spPr>
          <a:xfrm>
            <a:off x="1413164" y="113886"/>
            <a:ext cx="9547761" cy="3077356"/>
          </a:xfrm>
          <a:prstGeom prst="rect">
            <a:avLst/>
          </a:prstGeom>
          <a:noFill/>
          <a:ln>
            <a:noFill/>
          </a:ln>
        </p:spPr>
      </p:pic>
      <p:pic>
        <p:nvPicPr>
          <p:cNvPr id="112" name="Google Shape;112;p16"/>
          <p:cNvPicPr preferRelativeResize="0"/>
          <p:nvPr/>
        </p:nvPicPr>
        <p:blipFill rotWithShape="1">
          <a:blip r:embed="rId4">
            <a:alphaModFix/>
          </a:blip>
          <a:srcRect b="0" l="0" r="0" t="0"/>
          <a:stretch/>
        </p:blipFill>
        <p:spPr>
          <a:xfrm>
            <a:off x="1413164" y="155546"/>
            <a:ext cx="9417132" cy="319771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17"/>
          <p:cNvSpPr/>
          <p:nvPr/>
        </p:nvSpPr>
        <p:spPr>
          <a:xfrm>
            <a:off x="3648995" y="3296803"/>
            <a:ext cx="503477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-19 after implementing HTM algorithm</a:t>
            </a:r>
            <a:endParaRPr sz="1800">
              <a:solidFill>
                <a:schemeClr val="dk1"/>
              </a:solidFill>
              <a:latin typeface="Calibri"/>
              <a:ea typeface="Calibri"/>
              <a:cs typeface="Calibri"/>
              <a:sym typeface="Calibri"/>
            </a:endParaRPr>
          </a:p>
        </p:txBody>
      </p:sp>
      <p:graphicFrame>
        <p:nvGraphicFramePr>
          <p:cNvPr id="118" name="Google Shape;118;p17"/>
          <p:cNvGraphicFramePr/>
          <p:nvPr/>
        </p:nvGraphicFramePr>
        <p:xfrm>
          <a:off x="695696" y="4185033"/>
          <a:ext cx="3000000" cy="3000000"/>
        </p:xfrm>
        <a:graphic>
          <a:graphicData uri="http://schemas.openxmlformats.org/drawingml/2006/table">
            <a:tbl>
              <a:tblPr>
                <a:noFill/>
                <a:tableStyleId>{67ECDE1E-B06C-44EB-B283-E394AA326CC9}</a:tableStyleId>
              </a:tblPr>
              <a:tblGrid>
                <a:gridCol w="805800"/>
                <a:gridCol w="1456550"/>
                <a:gridCol w="794175"/>
                <a:gridCol w="103430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16:39:17.17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16:39:50.50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16:47:25.25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16:47:31.31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17:26:40.40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17:26:52.52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17:56:34.34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17:56:37.37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18:22:24.24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18:22:31.31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18:38:48.48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18:38:56.56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19:21:14.14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19:21:17.17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19" name="Google Shape;119;p17"/>
          <p:cNvSpPr/>
          <p:nvPr/>
        </p:nvSpPr>
        <p:spPr>
          <a:xfrm>
            <a:off x="494806" y="377169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120" name="Google Shape;120;p17"/>
          <p:cNvSpPr/>
          <p:nvPr/>
        </p:nvSpPr>
        <p:spPr>
          <a:xfrm>
            <a:off x="6741226" y="374862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121" name="Google Shape;121;p17"/>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18:29:26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18:38:46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19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19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pic>
        <p:nvPicPr>
          <p:cNvPr id="122" name="Google Shape;122;p17"/>
          <p:cNvPicPr preferRelativeResize="0"/>
          <p:nvPr/>
        </p:nvPicPr>
        <p:blipFill rotWithShape="1">
          <a:blip r:embed="rId3">
            <a:alphaModFix/>
          </a:blip>
          <a:srcRect b="0" l="0" r="0" t="0"/>
          <a:stretch/>
        </p:blipFill>
        <p:spPr>
          <a:xfrm>
            <a:off x="1140032" y="20543"/>
            <a:ext cx="10236530" cy="322348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pic>
        <p:nvPicPr>
          <p:cNvPr id="127" name="Google Shape;127;p18"/>
          <p:cNvPicPr preferRelativeResize="0"/>
          <p:nvPr/>
        </p:nvPicPr>
        <p:blipFill rotWithShape="1">
          <a:blip r:embed="rId3">
            <a:alphaModFix/>
          </a:blip>
          <a:srcRect b="0" l="0" r="0" t="0"/>
          <a:stretch/>
        </p:blipFill>
        <p:spPr>
          <a:xfrm>
            <a:off x="1107494" y="31031"/>
            <a:ext cx="10117777" cy="3265772"/>
          </a:xfrm>
          <a:prstGeom prst="rect">
            <a:avLst/>
          </a:prstGeom>
          <a:noFill/>
          <a:ln>
            <a:noFill/>
          </a:ln>
        </p:spPr>
      </p:pic>
      <p:sp>
        <p:nvSpPr>
          <p:cNvPr id="128" name="Google Shape;128;p18"/>
          <p:cNvSpPr/>
          <p:nvPr/>
        </p:nvSpPr>
        <p:spPr>
          <a:xfrm>
            <a:off x="3648995" y="3296803"/>
            <a:ext cx="503477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-20 after implementing HTM algorithm</a:t>
            </a:r>
            <a:endParaRPr sz="1800">
              <a:solidFill>
                <a:schemeClr val="dk1"/>
              </a:solidFill>
              <a:latin typeface="Calibri"/>
              <a:ea typeface="Calibri"/>
              <a:cs typeface="Calibri"/>
              <a:sym typeface="Calibri"/>
            </a:endParaRPr>
          </a:p>
        </p:txBody>
      </p:sp>
      <p:graphicFrame>
        <p:nvGraphicFramePr>
          <p:cNvPr id="129" name="Google Shape;129;p18"/>
          <p:cNvGraphicFramePr/>
          <p:nvPr/>
        </p:nvGraphicFramePr>
        <p:xfrm>
          <a:off x="707572" y="4185032"/>
          <a:ext cx="3000000" cy="3000000"/>
        </p:xfrm>
        <a:graphic>
          <a:graphicData uri="http://schemas.openxmlformats.org/drawingml/2006/table">
            <a:tbl>
              <a:tblPr>
                <a:noFill/>
                <a:tableStyleId>{67ECDE1E-B06C-44EB-B283-E394AA326CC9}</a:tableStyleId>
              </a:tblPr>
              <a:tblGrid>
                <a:gridCol w="805800"/>
                <a:gridCol w="1456550"/>
                <a:gridCol w="901425"/>
                <a:gridCol w="92705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16:43:27.27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16:43:42.42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16:44:57.57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16:45:04.04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17:01:01.01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17:01:07.07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17:44:50.50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17:44:57.57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18:09:53.53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18:09:58.58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18:59:38.38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18:59:41.41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Missing data</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Missing data</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30" name="Google Shape;130;p18"/>
          <p:cNvSpPr/>
          <p:nvPr/>
        </p:nvSpPr>
        <p:spPr>
          <a:xfrm>
            <a:off x="494806" y="377169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131" name="Google Shape;131;p18"/>
          <p:cNvSpPr/>
          <p:nvPr/>
        </p:nvSpPr>
        <p:spPr>
          <a:xfrm>
            <a:off x="6741226" y="374862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132" name="Google Shape;132;p18"/>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05:24:00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18:29:26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18:38:46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20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pic>
        <p:nvPicPr>
          <p:cNvPr id="137" name="Google Shape;137;p19"/>
          <p:cNvPicPr preferRelativeResize="0"/>
          <p:nvPr/>
        </p:nvPicPr>
        <p:blipFill rotWithShape="1">
          <a:blip r:embed="rId3">
            <a:alphaModFix/>
          </a:blip>
          <a:srcRect b="0" l="0" r="0" t="0"/>
          <a:stretch/>
        </p:blipFill>
        <p:spPr>
          <a:xfrm>
            <a:off x="1116280" y="0"/>
            <a:ext cx="9737766" cy="3369761"/>
          </a:xfrm>
          <a:prstGeom prst="rect">
            <a:avLst/>
          </a:prstGeom>
          <a:noFill/>
          <a:ln>
            <a:noFill/>
          </a:ln>
        </p:spPr>
      </p:pic>
      <p:sp>
        <p:nvSpPr>
          <p:cNvPr id="138" name="Google Shape;138;p19"/>
          <p:cNvSpPr/>
          <p:nvPr/>
        </p:nvSpPr>
        <p:spPr>
          <a:xfrm>
            <a:off x="3565867" y="3336597"/>
            <a:ext cx="503477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-21 after implementing HTM algorithm</a:t>
            </a:r>
            <a:endParaRPr sz="1800">
              <a:solidFill>
                <a:schemeClr val="dk1"/>
              </a:solidFill>
              <a:latin typeface="Calibri"/>
              <a:ea typeface="Calibri"/>
              <a:cs typeface="Calibri"/>
              <a:sym typeface="Calibri"/>
            </a:endParaRPr>
          </a:p>
        </p:txBody>
      </p:sp>
      <p:graphicFrame>
        <p:nvGraphicFramePr>
          <p:cNvPr id="139" name="Google Shape;139;p19"/>
          <p:cNvGraphicFramePr/>
          <p:nvPr/>
        </p:nvGraphicFramePr>
        <p:xfrm>
          <a:off x="600693" y="4161962"/>
          <a:ext cx="3000000" cy="3000000"/>
        </p:xfrm>
        <a:graphic>
          <a:graphicData uri="http://schemas.openxmlformats.org/drawingml/2006/table">
            <a:tbl>
              <a:tblPr>
                <a:noFill/>
                <a:tableStyleId>{67ECDE1E-B06C-44EB-B283-E394AA326CC9}</a:tableStyleId>
              </a:tblPr>
              <a:tblGrid>
                <a:gridCol w="805800"/>
                <a:gridCol w="1456550"/>
                <a:gridCol w="794175"/>
                <a:gridCol w="103430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16:43:53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16:44:06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16:47:07.07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16:47:14.14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17:01:04.04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17:01:09.09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17:46:10.10(missing data)</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17:26:50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18:12:03.03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18:12:10.10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19:03:21.21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19:03:28.28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17:48:04.04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17:48:54.54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19:15:05.05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19:15:10.10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40" name="Google Shape;140;p19"/>
          <p:cNvSpPr/>
          <p:nvPr/>
        </p:nvSpPr>
        <p:spPr>
          <a:xfrm>
            <a:off x="399803" y="3748624"/>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141" name="Google Shape;141;p19"/>
          <p:cNvSpPr/>
          <p:nvPr/>
        </p:nvSpPr>
        <p:spPr>
          <a:xfrm>
            <a:off x="6646223" y="3725554"/>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142" name="Google Shape;142;p19"/>
          <p:cNvGraphicFramePr/>
          <p:nvPr/>
        </p:nvGraphicFramePr>
        <p:xfrm>
          <a:off x="6646223" y="4142011"/>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422650">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18:29:26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18:38:46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21</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21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pic>
        <p:nvPicPr>
          <p:cNvPr id="147" name="Google Shape;147;p20"/>
          <p:cNvPicPr preferRelativeResize="0"/>
          <p:nvPr/>
        </p:nvPicPr>
        <p:blipFill rotWithShape="1">
          <a:blip r:embed="rId3">
            <a:alphaModFix/>
          </a:blip>
          <a:srcRect b="0" l="0" r="0" t="0"/>
          <a:stretch/>
        </p:blipFill>
        <p:spPr>
          <a:xfrm>
            <a:off x="1187533" y="0"/>
            <a:ext cx="10474037" cy="3473925"/>
          </a:xfrm>
          <a:prstGeom prst="rect">
            <a:avLst/>
          </a:prstGeom>
          <a:noFill/>
          <a:ln>
            <a:noFill/>
          </a:ln>
        </p:spPr>
      </p:pic>
      <p:sp>
        <p:nvSpPr>
          <p:cNvPr id="148" name="Google Shape;148;p20"/>
          <p:cNvSpPr/>
          <p:nvPr/>
        </p:nvSpPr>
        <p:spPr>
          <a:xfrm>
            <a:off x="3660870" y="3359668"/>
            <a:ext cx="503477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-24 after implementing HTM algorithm</a:t>
            </a:r>
            <a:endParaRPr sz="1800">
              <a:solidFill>
                <a:schemeClr val="dk1"/>
              </a:solidFill>
              <a:latin typeface="Calibri"/>
              <a:ea typeface="Calibri"/>
              <a:cs typeface="Calibri"/>
              <a:sym typeface="Calibri"/>
            </a:endParaRPr>
          </a:p>
        </p:txBody>
      </p:sp>
      <p:graphicFrame>
        <p:nvGraphicFramePr>
          <p:cNvPr id="149" name="Google Shape;149;p20"/>
          <p:cNvGraphicFramePr/>
          <p:nvPr/>
        </p:nvGraphicFramePr>
        <p:xfrm>
          <a:off x="695696" y="4185033"/>
          <a:ext cx="3000000" cy="3000000"/>
        </p:xfrm>
        <a:graphic>
          <a:graphicData uri="http://schemas.openxmlformats.org/drawingml/2006/table">
            <a:tbl>
              <a:tblPr>
                <a:noFill/>
                <a:tableStyleId>{67ECDE1E-B06C-44EB-B283-E394AA326CC9}</a:tableStyleId>
              </a:tblPr>
              <a:tblGrid>
                <a:gridCol w="805800"/>
                <a:gridCol w="1456550"/>
                <a:gridCol w="794175"/>
                <a:gridCol w="103430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16:42:18.18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16:42:31.31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16:45:51.51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16:45:57.57</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17:00:54.54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17:01:01.01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17:45:32.32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17:45:40.40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18:08:23.23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18:08:29.29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50" name="Google Shape;150;p20"/>
          <p:cNvSpPr/>
          <p:nvPr/>
        </p:nvSpPr>
        <p:spPr>
          <a:xfrm>
            <a:off x="494806" y="377169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151" name="Google Shape;151;p20"/>
          <p:cNvSpPr/>
          <p:nvPr/>
        </p:nvSpPr>
        <p:spPr>
          <a:xfrm>
            <a:off x="6741226" y="374862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152" name="Google Shape;152;p20"/>
          <p:cNvGraphicFramePr/>
          <p:nvPr/>
        </p:nvGraphicFramePr>
        <p:xfrm>
          <a:off x="6741226" y="413889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5040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18:28:29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18:28:33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18:29:26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18:38:46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pic>
        <p:nvPicPr>
          <p:cNvPr id="157" name="Google Shape;157;p21"/>
          <p:cNvPicPr preferRelativeResize="0"/>
          <p:nvPr/>
        </p:nvPicPr>
        <p:blipFill rotWithShape="1">
          <a:blip r:embed="rId3">
            <a:alphaModFix/>
          </a:blip>
          <a:srcRect b="0" l="0" r="0" t="0"/>
          <a:stretch/>
        </p:blipFill>
        <p:spPr>
          <a:xfrm>
            <a:off x="1091997" y="23071"/>
            <a:ext cx="10089778" cy="3254107"/>
          </a:xfrm>
          <a:prstGeom prst="rect">
            <a:avLst/>
          </a:prstGeom>
          <a:noFill/>
          <a:ln>
            <a:noFill/>
          </a:ln>
        </p:spPr>
      </p:pic>
      <p:sp>
        <p:nvSpPr>
          <p:cNvPr id="158" name="Google Shape;158;p21"/>
          <p:cNvSpPr/>
          <p:nvPr/>
        </p:nvSpPr>
        <p:spPr>
          <a:xfrm>
            <a:off x="3660870" y="3359668"/>
            <a:ext cx="503477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 of car -26 after implementing HTM algorithm</a:t>
            </a:r>
            <a:endParaRPr sz="1800">
              <a:solidFill>
                <a:schemeClr val="dk1"/>
              </a:solidFill>
              <a:latin typeface="Calibri"/>
              <a:ea typeface="Calibri"/>
              <a:cs typeface="Calibri"/>
              <a:sym typeface="Calibri"/>
            </a:endParaRPr>
          </a:p>
        </p:txBody>
      </p:sp>
      <p:graphicFrame>
        <p:nvGraphicFramePr>
          <p:cNvPr id="159" name="Google Shape;159;p21"/>
          <p:cNvGraphicFramePr/>
          <p:nvPr/>
        </p:nvGraphicFramePr>
        <p:xfrm>
          <a:off x="695695" y="4148012"/>
          <a:ext cx="3000000" cy="3000000"/>
        </p:xfrm>
        <a:graphic>
          <a:graphicData uri="http://schemas.openxmlformats.org/drawingml/2006/table">
            <a:tbl>
              <a:tblPr>
                <a:noFill/>
                <a:tableStyleId>{67ECDE1E-B06C-44EB-B283-E394AA326CC9}</a:tableStyleId>
              </a:tblPr>
              <a:tblGrid>
                <a:gridCol w="805800"/>
                <a:gridCol w="1456550"/>
                <a:gridCol w="794175"/>
                <a:gridCol w="1034300"/>
              </a:tblGrid>
              <a:tr h="420325">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End time</a:t>
                      </a:r>
                      <a:endParaRPr sz="11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04:43:53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04:44:06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16:45:27.45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16:45:33.08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17:06:40.69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17:06:47.36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17:08:31.82</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17:08:33.60</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17:26:42.85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17:26:48.51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17:51:35.85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17:51:45.45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18:15:15.05</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18:15:33.23</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pit stop -6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06:28:29</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18:37:17.16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18:45:21.41</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18:45:23.28</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60" name="Google Shape;160;p21"/>
          <p:cNvSpPr/>
          <p:nvPr/>
        </p:nvSpPr>
        <p:spPr>
          <a:xfrm>
            <a:off x="494806" y="377169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pit stops and there respective timestamps:</a:t>
            </a:r>
            <a:endParaRPr sz="1400">
              <a:solidFill>
                <a:schemeClr val="dk1"/>
              </a:solidFill>
              <a:latin typeface="Calibri"/>
              <a:ea typeface="Calibri"/>
              <a:cs typeface="Calibri"/>
              <a:sym typeface="Calibri"/>
            </a:endParaRPr>
          </a:p>
        </p:txBody>
      </p:sp>
      <p:sp>
        <p:nvSpPr>
          <p:cNvPr id="161" name="Google Shape;161;p21"/>
          <p:cNvSpPr/>
          <p:nvPr/>
        </p:nvSpPr>
        <p:spPr>
          <a:xfrm>
            <a:off x="6741226" y="3748625"/>
            <a:ext cx="6096000"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Anomalies caused by car crashes and there respective timestamps:</a:t>
            </a:r>
            <a:endParaRPr sz="1400">
              <a:solidFill>
                <a:schemeClr val="dk1"/>
              </a:solidFill>
              <a:latin typeface="Calibri"/>
              <a:ea typeface="Calibri"/>
              <a:cs typeface="Calibri"/>
              <a:sym typeface="Calibri"/>
            </a:endParaRPr>
          </a:p>
        </p:txBody>
      </p:sp>
      <p:graphicFrame>
        <p:nvGraphicFramePr>
          <p:cNvPr id="162" name="Google Shape;162;p21"/>
          <p:cNvGraphicFramePr/>
          <p:nvPr/>
        </p:nvGraphicFramePr>
        <p:xfrm>
          <a:off x="6741226" y="4165082"/>
          <a:ext cx="3000000" cy="3000000"/>
        </p:xfrm>
        <a:graphic>
          <a:graphicData uri="http://schemas.openxmlformats.org/drawingml/2006/table">
            <a:tbl>
              <a:tblPr>
                <a:noFill/>
                <a:tableStyleId>{67ECDE1E-B06C-44EB-B283-E394AA326CC9}</a:tableStyleId>
              </a:tblPr>
              <a:tblGrid>
                <a:gridCol w="774200"/>
                <a:gridCol w="1521450"/>
                <a:gridCol w="993825"/>
                <a:gridCol w="1151050"/>
              </a:tblGrid>
              <a:tr h="422650">
                <a:tc>
                  <a:txBody>
                    <a:bodyPr>
                      <a:noAutofit/>
                    </a:bodyPr>
                    <a:lstStyle/>
                    <a:p>
                      <a:pPr indent="0" lvl="0" marL="0" marR="0" rtl="0" algn="l">
                        <a:spcBef>
                          <a:spcPts val="0"/>
                        </a:spcBef>
                        <a:spcAft>
                          <a:spcPts val="0"/>
                        </a:spcAft>
                        <a:buNone/>
                      </a:pPr>
                      <a:br>
                        <a:rPr b="0" i="0" lang="en-US" sz="1100" u="none" cap="none" strike="noStrike">
                          <a:solidFill>
                            <a:srgbClr val="383838"/>
                          </a:solidFill>
                          <a:latin typeface="Arial"/>
                          <a:ea typeface="Arial"/>
                          <a:cs typeface="Arial"/>
                          <a:sym typeface="Arial"/>
                        </a:rPr>
                      </a:br>
                      <a:r>
                        <a:rPr b="0" i="0" lang="en-US" sz="1100" u="none" cap="none" strike="noStrike">
                          <a:solidFill>
                            <a:srgbClr val="383838"/>
                          </a:solidFill>
                          <a:latin typeface="Arial"/>
                          <a:ea typeface="Arial"/>
                          <a:cs typeface="Arial"/>
                          <a:sym typeface="Arial"/>
                        </a:rPr>
                        <a:t>Car_no: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Anomaly Route Cause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383838"/>
                          </a:solidFill>
                          <a:latin typeface="Arial"/>
                          <a:ea typeface="Arial"/>
                          <a:cs typeface="Arial"/>
                          <a:sym typeface="Arial"/>
                        </a:rPr>
                        <a:t>Start time</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chemeClr val="dk1"/>
                        </a:buClr>
                        <a:buSzPts val="1100"/>
                        <a:buFont typeface="Calibri"/>
                        <a:buNone/>
                      </a:pPr>
                      <a:br>
                        <a:rPr lang="en-US" sz="1100" u="none" cap="none" strike="noStrike"/>
                      </a:br>
                      <a:r>
                        <a:rPr b="0" i="0" lang="en-US" sz="1100" u="none" cap="none" strike="noStrike">
                          <a:solidFill>
                            <a:srgbClr val="383838"/>
                          </a:solidFill>
                          <a:latin typeface="Arial"/>
                          <a:ea typeface="Arial"/>
                          <a:cs typeface="Arial"/>
                          <a:sym typeface="Arial"/>
                        </a:rPr>
                        <a:t>End Time</a:t>
                      </a:r>
                      <a:endParaRPr sz="11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Anomaly caused by car-33 &amp; car-30 crash</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16:56:32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Followed by a pit stop</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17:11:26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17:19:15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car-13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17:23:07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17:24:00</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18:17:52</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18:19:43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18:28:29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18:28:33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- 3</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18:29:26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18:38:46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3600">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car-24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18:40:55</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18:50:49</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950">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                26             </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crash car -14</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19:10:18</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19:17:47</a:t>
                      </a:r>
                      <a:endParaRPr sz="1800" u="none" cap="none" strike="noStrike"/>
                    </a:p>
                  </a:txBody>
                  <a:tcPr marT="25125" marB="25125" marR="25125" marL="2512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163" name="Google Shape;163;p21"/>
          <p:cNvGraphicFramePr/>
          <p:nvPr/>
        </p:nvGraphicFramePr>
        <p:xfrm>
          <a:off x="695695" y="6629034"/>
          <a:ext cx="3000000" cy="3000000"/>
        </p:xfrm>
        <a:graphic>
          <a:graphicData uri="http://schemas.openxmlformats.org/drawingml/2006/table">
            <a:tbl>
              <a:tblPr>
                <a:noFill/>
                <a:tableStyleId>{67ECDE1E-B06C-44EB-B283-E394AA326CC9}</a:tableStyleId>
              </a:tblPr>
              <a:tblGrid>
                <a:gridCol w="805800"/>
                <a:gridCol w="1456550"/>
                <a:gridCol w="794175"/>
                <a:gridCol w="1034300"/>
              </a:tblGrid>
              <a:tr h="228975">
                <a:tc>
                  <a:txBody>
                    <a:bodyPr>
                      <a:noAutofit/>
                    </a:bodyPr>
                    <a:lstStyle/>
                    <a:p>
                      <a:pPr indent="0" lvl="0" marL="0" marR="0" rtl="0" algn="r">
                        <a:spcBef>
                          <a:spcPts val="0"/>
                        </a:spcBef>
                        <a:spcAft>
                          <a:spcPts val="0"/>
                        </a:spcAft>
                        <a:buNone/>
                      </a:pPr>
                      <a:r>
                        <a:rPr b="0" i="0" lang="en-US" sz="1100" u="none" cap="none" strike="noStrike">
                          <a:solidFill>
                            <a:srgbClr val="000000"/>
                          </a:solidFill>
                          <a:latin typeface="Arial"/>
                          <a:ea typeface="Arial"/>
                          <a:cs typeface="Arial"/>
                          <a:sym typeface="Arial"/>
                        </a:rPr>
                        <a:t>26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unknown</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19:05:21.24</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0" i="0" lang="en-US" sz="1100" u="none" cap="none" strike="noStrike">
                          <a:solidFill>
                            <a:srgbClr val="000000"/>
                          </a:solidFill>
                          <a:latin typeface="Arial"/>
                          <a:ea typeface="Arial"/>
                          <a:cs typeface="Arial"/>
                          <a:sym typeface="Arial"/>
                        </a:rPr>
                        <a:t>18:05:22.86</a:t>
                      </a:r>
                      <a:endParaRPr sz="1800" u="none" cap="none" strike="noStrike"/>
                    </a:p>
                  </a:txBody>
                  <a:tcPr marT="26375" marB="26375" marR="26375" marL="263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